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A8BE6D7D.xml" ContentType="application/vnd.ms-powerpoint.comments+xml"/>
  <Override PartName="/ppt/notesSlides/notesSlide3.xml" ContentType="application/vnd.openxmlformats-officedocument.presentationml.notesSlide+xml"/>
  <Override PartName="/ppt/comments/modernComment_103_233585A9.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7_E604D82E.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9" r:id="rId4"/>
    <p:sldId id="261" r:id="rId5"/>
    <p:sldId id="267" r:id="rId6"/>
    <p:sldId id="269" r:id="rId7"/>
    <p:sldId id="268" r:id="rId8"/>
    <p:sldId id="262" r:id="rId9"/>
    <p:sldId id="263" r:id="rId10"/>
    <p:sldId id="264" r:id="rId11"/>
    <p:sldId id="265" r:id="rId12"/>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E0BA6C-BD7F-2E88-D94F-F375E0238298}" name="Marti Quixal Martinez" initials="" userId="S::nnsmq01@cloud.uni-tuebingen.de::85ae1d74-e199-44ad-b42e-56c17c6d5869" providerId="AD"/>
  <p188:author id="{10C569DF-4A4C-EDFA-0B64-BC1DDCADEA07}" name="Therese Eder" initials="TE" userId="S::therese.eder@uni-tuebingen.online::62f2011a-6bd0-4fe2-b773-352f98a25a9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109"/>
    <p:restoredTop sz="47269"/>
  </p:normalViewPr>
  <p:slideViewPr>
    <p:cSldViewPr snapToGrid="0">
      <p:cViewPr varScale="1">
        <p:scale>
          <a:sx n="59" d="100"/>
          <a:sy n="59" d="100"/>
        </p:scale>
        <p:origin x="65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modernComment_101_A8BE6D7D.xml><?xml version="1.0" encoding="utf-8"?>
<p188:cmLst xmlns:a="http://schemas.openxmlformats.org/drawingml/2006/main" xmlns:r="http://schemas.openxmlformats.org/officeDocument/2006/relationships" xmlns:p188="http://schemas.microsoft.com/office/powerpoint/2018/8/main">
  <p188:cm id="{A18AD046-AC5C-48D6-BCC6-93FE5D1DB43C}" authorId="{10C569DF-4A4C-EDFA-0B64-BC1DDCADEA07}" status="resolved" created="2024-12-16T11:06:46.480" complete="100000">
    <ac:txMkLst xmlns:ac="http://schemas.microsoft.com/office/drawing/2013/main/command">
      <pc:docMk xmlns:pc="http://schemas.microsoft.com/office/powerpoint/2013/main/command"/>
      <pc:sldMk xmlns:pc="http://schemas.microsoft.com/office/powerpoint/2013/main/command" cId="2831052157" sldId="257"/>
      <ac:spMk id="3" creationId="{71D13013-97AB-C585-2309-F8C1B10B3609}"/>
      <ac:txMk cp="14" len="13">
        <ac:context len="358" hash="3597024116"/>
      </ac:txMk>
    </ac:txMkLst>
    <p188:pos x="7680157" y="711868"/>
    <p188:txBody>
      <a:bodyPr/>
      <a:lstStyle/>
      <a:p>
        <a:r>
          <a:rPr lang="de-DE"/>
          <a:t>ich glaube ich würde Online-Portal sagen, da es ja irgendwie "mehr" ist als ein Clearinghouse</a:t>
        </a:r>
      </a:p>
    </p188:txBody>
  </p188:cm>
  <p188:cm id="{F8212152-8354-8240-BD74-ECD3962FC08A}" authorId="{B4E0BA6C-BD7F-2E88-D94F-F375E0238298}" status="resolved" created="2025-02-24T14:39:52.227" complete="100000">
    <ac:txMkLst xmlns:ac="http://schemas.microsoft.com/office/drawing/2013/main/command">
      <pc:docMk xmlns:pc="http://schemas.microsoft.com/office/powerpoint/2013/main/command"/>
      <pc:sldMk xmlns:pc="http://schemas.microsoft.com/office/powerpoint/2013/main/command" cId="2831052157" sldId="257"/>
      <ac:spMk id="3" creationId="{71D13013-97AB-C585-2309-F8C1B10B3609}"/>
      <ac:txMk cp="349" len="7">
        <ac:context len="358" hash="3597024116"/>
      </ac:txMk>
    </ac:txMkLst>
    <p188:pos x="10464800" y="3330575"/>
    <p188:txBody>
      <a:bodyPr/>
      <a:lstStyle/>
      <a:p>
        <a:r>
          <a:rPr lang="de-DE"/>
          <a:t>Ich denke, man kann etwas warten, bis man das sagt. Später wird es spezifisch und ausführlicher adressiert. Wenn wir wollen das KS als Kernangebot des Portals vorgestellt wird, wäre es vielleicht besser am Ende.</a:t>
        </a:r>
      </a:p>
    </p188:txBody>
  </p188:cm>
</p188:cmLst>
</file>

<file path=ppt/comments/modernComment_103_233585A9.xml><?xml version="1.0" encoding="utf-8"?>
<p188:cmLst xmlns:a="http://schemas.openxmlformats.org/drawingml/2006/main" xmlns:r="http://schemas.openxmlformats.org/officeDocument/2006/relationships" xmlns:p188="http://schemas.microsoft.com/office/powerpoint/2018/8/main">
  <p188:cm id="{434D6DB5-CE35-48E3-83B6-67AC41358EB9}" authorId="{10C569DF-4A4C-EDFA-0B64-BC1DDCADEA07}" status="resolved" created="2024-12-16T11:10:34.780" complete="100000">
    <ac:deMkLst xmlns:ac="http://schemas.microsoft.com/office/drawing/2013/main/command">
      <pc:docMk xmlns:pc="http://schemas.microsoft.com/office/powerpoint/2013/main/command"/>
      <pc:sldMk xmlns:pc="http://schemas.microsoft.com/office/powerpoint/2013/main/command" cId="590710185" sldId="259"/>
      <ac:spMk id="3" creationId="{593156FC-DEAB-2028-02A2-6222243AF53D}"/>
    </ac:deMkLst>
    <p188:txBody>
      <a:bodyPr/>
      <a:lstStyle/>
      <a:p>
        <a:r>
          <a:rPr lang="de-DE"/>
          <a:t>auch hier würde ich die Kompaktberichte nochmal highlighten</a:t>
        </a:r>
      </a:p>
    </p188:txBody>
  </p188:cm>
</p188:cmLst>
</file>

<file path=ppt/comments/modernComment_107_E604D82E.xml><?xml version="1.0" encoding="utf-8"?>
<p188:cmLst xmlns:a="http://schemas.openxmlformats.org/drawingml/2006/main" xmlns:r="http://schemas.openxmlformats.org/officeDocument/2006/relationships" xmlns:p188="http://schemas.microsoft.com/office/powerpoint/2018/8/main">
  <p188:cm id="{65A0FB2F-B988-41BB-BE6C-8FC97F383145}" authorId="{10C569DF-4A4C-EDFA-0B64-BC1DDCADEA07}" status="resolved" created="2025-02-28T09:31:33.424" complete="100000">
    <ac:txMkLst xmlns:ac="http://schemas.microsoft.com/office/drawing/2013/main/command">
      <pc:docMk xmlns:pc="http://schemas.microsoft.com/office/powerpoint/2013/main/command"/>
      <pc:sldMk xmlns:pc="http://schemas.microsoft.com/office/powerpoint/2013/main/command" cId="3859077166" sldId="263"/>
      <ac:spMk id="3" creationId="{C51FBC1A-0CB7-C1A0-E8E5-1824F4884BC2}"/>
      <ac:txMk cp="86" len="113">
        <ac:context len="453" hash="2270061349"/>
      </ac:txMk>
    </ac:txMkLst>
    <p188:pos x="5430455" y="1302151"/>
    <p188:txBody>
      <a:bodyPr/>
      <a:lstStyle/>
      <a:p>
        <a:r>
          <a:rPr lang="en-US"/>
          <a:t>habe den Satz ein bisschen verändert</a:t>
        </a:r>
      </a:p>
    </p188:txBody>
  </p188:cm>
  <p188:cm id="{F615EDB9-5F4A-4F25-A4B0-824C4EE9CF26}" authorId="{10C569DF-4A4C-EDFA-0B64-BC1DDCADEA07}" status="resolved" created="2025-02-28T09:32:12.332" complete="100000">
    <ac:txMkLst xmlns:ac="http://schemas.microsoft.com/office/drawing/2013/main/command">
      <pc:docMk xmlns:pc="http://schemas.microsoft.com/office/powerpoint/2013/main/command"/>
      <pc:sldMk xmlns:pc="http://schemas.microsoft.com/office/powerpoint/2013/main/command" cId="3859077166" sldId="263"/>
      <ac:spMk id="3" creationId="{C51FBC1A-0CB7-C1A0-E8E5-1824F4884BC2}"/>
      <ac:txMk cp="199">
        <ac:context len="453" hash="2270061349"/>
      </ac:txMk>
    </ac:txMkLst>
    <p188:pos x="5575139" y="1639746"/>
    <p188:txBody>
      <a:bodyPr/>
      <a:lstStyle/>
      <a:p>
        <a:r>
          <a:rPr lang="en-US"/>
          <a:t>das würde ich weg lassen. Sonst suggerieren wir, dass alles voll mit Fehlern ist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85B9F1-0472-5443-8A7E-426E88289E68}" type="datetimeFigureOut">
              <a:rPr lang="en-DE" smtClean="0"/>
              <a:t>28.02.25</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4891B-EE03-254E-9A7F-7EDBFC8DC52E}" type="slidenum">
              <a:rPr lang="en-DE" smtClean="0"/>
              <a:t>‹#›</a:t>
            </a:fld>
            <a:endParaRPr lang="en-DE"/>
          </a:p>
        </p:txBody>
      </p:sp>
    </p:spTree>
    <p:extLst>
      <p:ext uri="{BB962C8B-B14F-4D97-AF65-F5344CB8AC3E}">
        <p14:creationId xmlns:p14="http://schemas.microsoft.com/office/powerpoint/2010/main" val="725912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Willkommen bei duo, dem Online-Portal des TüCeDE!</a:t>
            </a:r>
            <a:br>
              <a:rPr lang="de-DE" b="1" dirty="0">
                <a:cs typeface="+mn-lt"/>
              </a:rPr>
            </a:br>
            <a:endParaRPr lang="de-DE" dirty="0"/>
          </a:p>
          <a:p>
            <a:r>
              <a:rPr lang="de-DE" dirty="0"/>
              <a:t>Als interdisziplinäres Zentrum der Universität Tübingen fördern wir digitale Bildung durch Forschung und den Dialog mit Schulen und Lehrkräften. Unser Ziel ist es, Lehren und Lernen praxisnah und wissenschaftlich fundiert zu gestalten.</a:t>
            </a:r>
          </a:p>
          <a:p>
            <a:endParaRPr lang="de-DE" dirty="0"/>
          </a:p>
          <a:p>
            <a:endParaRPr lang="de-DE" dirty="0"/>
          </a:p>
          <a:p>
            <a:r>
              <a:rPr lang="de-DE" dirty="0"/>
              <a:t>PROPOSAL</a:t>
            </a:r>
          </a:p>
          <a:p>
            <a:pPr marL="171450" indent="-171450">
              <a:buFontTx/>
              <a:buChar char="-"/>
            </a:pPr>
            <a:r>
              <a:rPr lang="de-DE" dirty="0"/>
              <a:t>See TüCeDE </a:t>
            </a:r>
            <a:r>
              <a:rPr lang="de-DE" dirty="0" err="1"/>
              <a:t>watermark</a:t>
            </a:r>
            <a:r>
              <a:rPr lang="de-DE" dirty="0"/>
              <a:t> </a:t>
            </a:r>
            <a:r>
              <a:rPr lang="de-DE" dirty="0" err="1"/>
              <a:t>with</a:t>
            </a:r>
            <a:r>
              <a:rPr lang="de-DE" dirty="0"/>
              <a:t> </a:t>
            </a:r>
            <a:r>
              <a:rPr lang="de-DE" dirty="0" err="1"/>
              <a:t>university</a:t>
            </a:r>
            <a:r>
              <a:rPr lang="de-DE" dirty="0"/>
              <a:t> </a:t>
            </a:r>
            <a:r>
              <a:rPr lang="de-DE" dirty="0" err="1"/>
              <a:t>of</a:t>
            </a:r>
            <a:r>
              <a:rPr lang="de-DE" dirty="0"/>
              <a:t> Tübingen logo</a:t>
            </a:r>
          </a:p>
          <a:p>
            <a:pPr marL="171450" indent="-171450">
              <a:buFontTx/>
              <a:buChar char="-"/>
            </a:pPr>
            <a:r>
              <a:rPr lang="de-DE" dirty="0"/>
              <a:t>See Neckarbrücke in Tübingen(?)</a:t>
            </a:r>
          </a:p>
          <a:p>
            <a:pPr marL="171450" indent="-171450">
              <a:buFontTx/>
              <a:buChar char="-"/>
            </a:pPr>
            <a:r>
              <a:rPr lang="de-DE" dirty="0"/>
              <a:t>See Building TüCeDE</a:t>
            </a:r>
          </a:p>
          <a:p>
            <a:pPr marL="171450" indent="-171450">
              <a:buFontTx/>
              <a:buChar char="-"/>
            </a:pPr>
            <a:r>
              <a:rPr lang="de-DE" dirty="0"/>
              <a:t>See People at TüCeDE(?)</a:t>
            </a:r>
          </a:p>
          <a:p>
            <a:pPr marL="171450" indent="-171450">
              <a:buFontTx/>
              <a:buChar char="-"/>
            </a:pPr>
            <a:endParaRPr lang="de-DE"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D094891B-EE03-254E-9A7F-7EDBFC8DC52E}" type="slidenum">
              <a:rPr lang="en-DE" smtClean="0"/>
              <a:t>1</a:t>
            </a:fld>
            <a:endParaRPr lang="en-DE"/>
          </a:p>
        </p:txBody>
      </p:sp>
    </p:spTree>
    <p:extLst>
      <p:ext uri="{BB962C8B-B14F-4D97-AF65-F5344CB8AC3E}">
        <p14:creationId xmlns:p14="http://schemas.microsoft.com/office/powerpoint/2010/main" val="3034282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a:t>In diesem Video wollen wir Ihnen unser neues Online-Portal „digital und offen“, auch duo. Damit wollen wir Praxis und Forschung zusammenbringen – durch frei verfügbare, forschungsbasierte Materialien (OER). Besonders hervorzuheben sind unsere Kompaktberichte, die aktuelle Forschung verständlich aufbereiten.</a:t>
            </a:r>
          </a:p>
          <a:p>
            <a:endParaRPr lang="de-DE" noProof="0" dirty="0"/>
          </a:p>
          <a:p>
            <a:pPr lvl="0"/>
            <a:r>
              <a:rPr lang="de-DE" dirty="0"/>
              <a:t>Unser Angebot besteht aus Materialien für den Unterricht und die Weiterbildung.  Alle Ressourcen, die wir zur Verfügung stellen, sind praxiserprobt und forschungsbasiert und richten sich gezielt an Lehrkräfte und Lehrkräftefortbildende.</a:t>
            </a:r>
          </a:p>
          <a:p>
            <a:endParaRPr lang="de-DE" noProof="0" dirty="0"/>
          </a:p>
          <a:p>
            <a:endParaRPr lang="de-DE" noProof="0" dirty="0"/>
          </a:p>
          <a:p>
            <a:r>
              <a:rPr lang="de-DE" noProof="0" dirty="0"/>
              <a:t>PROPOSAL</a:t>
            </a:r>
          </a:p>
          <a:p>
            <a:pPr marL="171450" indent="-171450">
              <a:buFontTx/>
              <a:buChar char="-"/>
            </a:pPr>
            <a:r>
              <a:rPr lang="de-DE" noProof="0" dirty="0"/>
              <a:t>Show </a:t>
            </a:r>
            <a:r>
              <a:rPr lang="de-DE" noProof="0" dirty="0" err="1"/>
              <a:t>videocast</a:t>
            </a:r>
            <a:r>
              <a:rPr lang="de-DE" noProof="0" dirty="0"/>
              <a:t>/</a:t>
            </a:r>
            <a:r>
              <a:rPr lang="de-DE" noProof="0" dirty="0" err="1"/>
              <a:t>image</a:t>
            </a:r>
            <a:r>
              <a:rPr lang="de-DE" noProof="0" dirty="0"/>
              <a:t> </a:t>
            </a:r>
            <a:r>
              <a:rPr lang="de-DE" noProof="0" dirty="0" err="1"/>
              <a:t>of</a:t>
            </a:r>
            <a:r>
              <a:rPr lang="de-DE" noProof="0" dirty="0"/>
              <a:t> duo </a:t>
            </a:r>
            <a:r>
              <a:rPr lang="de-DE" noProof="0" dirty="0" err="1"/>
              <a:t>portal</a:t>
            </a:r>
            <a:r>
              <a:rPr lang="de-DE" noProof="0" dirty="0"/>
              <a:t>, </a:t>
            </a:r>
            <a:r>
              <a:rPr lang="de-DE" noProof="0" dirty="0" err="1"/>
              <a:t>maybe</a:t>
            </a:r>
            <a:r>
              <a:rPr lang="de-DE" noProof="0" dirty="0"/>
              <a:t> logo and „</a:t>
            </a:r>
            <a:r>
              <a:rPr lang="de-DE" noProof="0" dirty="0" err="1"/>
              <a:t>slogan</a:t>
            </a:r>
            <a:r>
              <a:rPr lang="de-DE" noProof="0" dirty="0"/>
              <a:t>“ </a:t>
            </a:r>
            <a:r>
              <a:rPr lang="de-DE" noProof="0" dirty="0" err="1"/>
              <a:t>words</a:t>
            </a:r>
            <a:r>
              <a:rPr lang="de-DE" noProof="0" dirty="0"/>
              <a:t> such </a:t>
            </a:r>
            <a:r>
              <a:rPr lang="de-DE" noProof="0" dirty="0" err="1"/>
              <a:t>as</a:t>
            </a:r>
            <a:r>
              <a:rPr lang="de-DE" noProof="0" dirty="0"/>
              <a:t> </a:t>
            </a:r>
            <a:r>
              <a:rPr lang="de-DE" noProof="0" dirty="0" err="1"/>
              <a:t>free</a:t>
            </a:r>
            <a:r>
              <a:rPr lang="de-DE" noProof="0" dirty="0"/>
              <a:t>, open, </a:t>
            </a:r>
            <a:r>
              <a:rPr lang="de-DE" noProof="0" dirty="0" err="1"/>
              <a:t>research-based</a:t>
            </a:r>
            <a:r>
              <a:rPr lang="de-DE" noProof="0" dirty="0"/>
              <a:t> and so on</a:t>
            </a:r>
          </a:p>
          <a:p>
            <a:pPr marL="171450" indent="-171450">
              <a:buFontTx/>
              <a:buChar char="-"/>
            </a:pPr>
            <a:r>
              <a:rPr lang="de-DE" noProof="0" dirty="0"/>
              <a:t>Show a </a:t>
            </a:r>
            <a:r>
              <a:rPr lang="de-DE" noProof="0" dirty="0" err="1"/>
              <a:t>teacher</a:t>
            </a:r>
            <a:r>
              <a:rPr lang="de-DE" noProof="0" dirty="0"/>
              <a:t>? Show </a:t>
            </a:r>
            <a:r>
              <a:rPr lang="de-DE" noProof="0" dirty="0" err="1"/>
              <a:t>someone</a:t>
            </a:r>
            <a:r>
              <a:rPr lang="de-DE" noProof="0" dirty="0"/>
              <a:t> </a:t>
            </a:r>
            <a:r>
              <a:rPr lang="de-DE" noProof="0" dirty="0" err="1"/>
              <a:t>searching</a:t>
            </a:r>
            <a:r>
              <a:rPr lang="de-DE" noProof="0" dirty="0"/>
              <a:t> on a </a:t>
            </a:r>
            <a:r>
              <a:rPr lang="de-DE" noProof="0" dirty="0" err="1"/>
              <a:t>computer</a:t>
            </a:r>
            <a:r>
              <a:rPr lang="de-DE" noProof="0" dirty="0"/>
              <a:t>?</a:t>
            </a:r>
          </a:p>
          <a:p>
            <a:pPr marL="171450" indent="-171450">
              <a:buFontTx/>
              <a:buChar char="-"/>
            </a:pPr>
            <a:endParaRPr lang="de-DE" noProof="0" dirty="0"/>
          </a:p>
          <a:p>
            <a:endParaRPr lang="en-US" dirty="0"/>
          </a:p>
        </p:txBody>
      </p:sp>
      <p:sp>
        <p:nvSpPr>
          <p:cNvPr id="4" name="Slide Number Placeholder 3"/>
          <p:cNvSpPr>
            <a:spLocks noGrp="1"/>
          </p:cNvSpPr>
          <p:nvPr>
            <p:ph type="sldNum" sz="quarter" idx="5"/>
          </p:nvPr>
        </p:nvSpPr>
        <p:spPr/>
        <p:txBody>
          <a:bodyPr/>
          <a:lstStyle/>
          <a:p>
            <a:fld id="{D094891B-EE03-254E-9A7F-7EDBFC8DC52E}" type="slidenum">
              <a:rPr lang="en-DE" smtClean="0"/>
              <a:t>2</a:t>
            </a:fld>
            <a:endParaRPr lang="en-DE"/>
          </a:p>
        </p:txBody>
      </p:sp>
    </p:spTree>
    <p:extLst>
      <p:ext uri="{BB962C8B-B14F-4D97-AF65-F5344CB8AC3E}">
        <p14:creationId xmlns:p14="http://schemas.microsoft.com/office/powerpoint/2010/main" val="268768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a:t>Für wen und wann kann </a:t>
            </a:r>
            <a:r>
              <a:rPr lang="de-DE" b="1" noProof="0" dirty="0"/>
              <a:t>duo</a:t>
            </a:r>
            <a:r>
              <a:rPr lang="de-DE" noProof="0" dirty="0"/>
              <a:t> Ihnen nützlich sein?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Möchten Sie mehr über den Einsatz digitaler Medien im Bildungsbereich erfahren? Dann sind Sie hier richtig!</a:t>
            </a:r>
            <a:br>
              <a:rPr lang="de-DE" dirty="0"/>
            </a:br>
            <a:r>
              <a:rPr lang="de-DE" b="1" dirty="0"/>
              <a:t>duo </a:t>
            </a:r>
            <a:r>
              <a:rPr lang="de-DE" dirty="0"/>
              <a:t>bietet praxisnahe, wissenschaftlich fundierte Ressourcen für Unterricht und Weiterbildung – direkt anwendbar und praxiserprobt. Unsere Ressourcen sind speziell für Lehrkräfte sowie Fortbildende konzipiert.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noProof="0" dirty="0"/>
              <a:t>PROPOSAL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noProof="0" dirty="0" err="1"/>
              <a:t>show</a:t>
            </a:r>
            <a:r>
              <a:rPr lang="de-DE" noProof="0" dirty="0"/>
              <a:t> a </a:t>
            </a:r>
            <a:r>
              <a:rPr lang="de-DE" noProof="0" dirty="0" err="1"/>
              <a:t>teacher</a:t>
            </a:r>
            <a:r>
              <a:rPr lang="de-DE" noProof="0" dirty="0"/>
              <a:t> </a:t>
            </a:r>
            <a:r>
              <a:rPr lang="de-DE" noProof="0" dirty="0" err="1"/>
              <a:t>using</a:t>
            </a:r>
            <a:r>
              <a:rPr lang="de-DE" noProof="0" dirty="0"/>
              <a:t> </a:t>
            </a:r>
            <a:r>
              <a:rPr lang="de-DE" noProof="0" dirty="0" err="1"/>
              <a:t>tablets</a:t>
            </a:r>
            <a:r>
              <a:rPr lang="de-DE" noProof="0" dirty="0"/>
              <a:t> in </a:t>
            </a:r>
            <a:r>
              <a:rPr lang="de-DE" noProof="0" dirty="0" err="1"/>
              <a:t>classroom</a:t>
            </a:r>
            <a:r>
              <a:rPr lang="de-DE" noProof="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noProof="0" dirty="0"/>
              <a:t>OR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noProof="0" dirty="0" err="1"/>
              <a:t>show</a:t>
            </a:r>
            <a:r>
              <a:rPr lang="de-DE" noProof="0" dirty="0"/>
              <a:t> an </a:t>
            </a:r>
            <a:r>
              <a:rPr lang="de-DE" noProof="0" dirty="0" err="1"/>
              <a:t>animation</a:t>
            </a:r>
            <a:r>
              <a:rPr lang="de-DE" noProof="0" dirty="0"/>
              <a:t> </a:t>
            </a:r>
            <a:r>
              <a:rPr lang="de-DE" noProof="0" dirty="0" err="1"/>
              <a:t>showing</a:t>
            </a:r>
            <a:r>
              <a:rPr lang="de-DE" noProof="0" dirty="0"/>
              <a:t> </a:t>
            </a:r>
            <a:r>
              <a:rPr lang="de-DE" noProof="0" dirty="0" err="1"/>
              <a:t>one</a:t>
            </a:r>
            <a:r>
              <a:rPr lang="de-DE" noProof="0" dirty="0"/>
              <a:t> </a:t>
            </a:r>
            <a:r>
              <a:rPr lang="de-DE" noProof="0" dirty="0" err="1"/>
              <a:t>or</a:t>
            </a:r>
            <a:r>
              <a:rPr lang="de-DE" noProof="0" dirty="0"/>
              <a:t> </a:t>
            </a:r>
            <a:r>
              <a:rPr lang="de-DE" noProof="0" dirty="0" err="1"/>
              <a:t>more</a:t>
            </a:r>
            <a:r>
              <a:rPr lang="de-DE" noProof="0" dirty="0"/>
              <a:t> </a:t>
            </a:r>
            <a:r>
              <a:rPr lang="de-DE" noProof="0" dirty="0" err="1"/>
              <a:t>teachers</a:t>
            </a:r>
            <a:r>
              <a:rPr lang="de-DE" noProof="0" dirty="0"/>
              <a:t> </a:t>
            </a:r>
            <a:r>
              <a:rPr lang="de-DE" noProof="0" dirty="0" err="1"/>
              <a:t>using</a:t>
            </a:r>
            <a:r>
              <a:rPr lang="de-DE" noProof="0" dirty="0"/>
              <a:t> </a:t>
            </a:r>
            <a:r>
              <a:rPr lang="de-DE" noProof="0" dirty="0" err="1"/>
              <a:t>one</a:t>
            </a:r>
            <a:r>
              <a:rPr lang="de-DE" noProof="0" dirty="0"/>
              <a:t> </a:t>
            </a:r>
            <a:r>
              <a:rPr lang="de-DE" noProof="0" dirty="0" err="1"/>
              <a:t>or</a:t>
            </a:r>
            <a:r>
              <a:rPr lang="de-DE" noProof="0" dirty="0"/>
              <a:t> </a:t>
            </a:r>
            <a:r>
              <a:rPr lang="de-DE" noProof="0" dirty="0" err="1"/>
              <a:t>more</a:t>
            </a:r>
            <a:r>
              <a:rPr lang="de-DE" noProof="0" dirty="0"/>
              <a:t> digital </a:t>
            </a:r>
            <a:r>
              <a:rPr lang="de-DE" noProof="0" dirty="0" err="1"/>
              <a:t>devices</a:t>
            </a:r>
            <a:r>
              <a:rPr lang="de-DE" noProof="0" dirty="0"/>
              <a:t> in </a:t>
            </a:r>
            <a:r>
              <a:rPr lang="de-DE" noProof="0" dirty="0" err="1"/>
              <a:t>class</a:t>
            </a:r>
            <a:endParaRPr lang="de-DE"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noProof="0" dirty="0"/>
          </a:p>
          <a:p>
            <a:endParaRPr lang="de-DE" noProof="0" dirty="0"/>
          </a:p>
        </p:txBody>
      </p:sp>
      <p:sp>
        <p:nvSpPr>
          <p:cNvPr id="4" name="Slide Number Placeholder 3"/>
          <p:cNvSpPr>
            <a:spLocks noGrp="1"/>
          </p:cNvSpPr>
          <p:nvPr>
            <p:ph type="sldNum" sz="quarter" idx="5"/>
          </p:nvPr>
        </p:nvSpPr>
        <p:spPr/>
        <p:txBody>
          <a:bodyPr/>
          <a:lstStyle/>
          <a:p>
            <a:fld id="{D094891B-EE03-254E-9A7F-7EDBFC8DC52E}" type="slidenum">
              <a:rPr lang="en-DE" smtClean="0"/>
              <a:t>3</a:t>
            </a:fld>
            <a:endParaRPr lang="en-DE"/>
          </a:p>
        </p:txBody>
      </p:sp>
    </p:spTree>
    <p:extLst>
      <p:ext uri="{BB962C8B-B14F-4D97-AF65-F5344CB8AC3E}">
        <p14:creationId xmlns:p14="http://schemas.microsoft.com/office/powerpoint/2010/main" val="2163751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400" noProof="0" dirty="0"/>
              <a:t>Zunächst möchten wir Ihnen die Kompaktberichte vorstellen, die unser Kernangebot darstellen. Kompaktberichte helfen Ihnen, aktuelle Forschungsergebnisse zu verstehen und gezielt im Schulalltag einzusetzen.</a:t>
            </a:r>
          </a:p>
          <a:p>
            <a:r>
              <a:rPr lang="de-DE" sz="1400" noProof="0" dirty="0"/>
              <a:t>Dafür </a:t>
            </a:r>
          </a:p>
          <a:p>
            <a:endParaRPr lang="de-DE" sz="1400" noProof="0" dirty="0"/>
          </a:p>
          <a:p>
            <a:pPr marL="285750" indent="-285750">
              <a:buFontTx/>
              <a:buChar char="-"/>
            </a:pPr>
            <a:r>
              <a:rPr lang="de-DE" sz="1400" noProof="0" dirty="0"/>
              <a:t>wählen wir schulrelevante Themen aus, -</a:t>
            </a:r>
          </a:p>
          <a:p>
            <a:pPr marL="285750" indent="-285750">
              <a:buFontTx/>
              <a:buChar char="-"/>
            </a:pPr>
            <a:r>
              <a:rPr lang="de-DE" sz="1400" noProof="0" dirty="0"/>
              <a:t>bereiten wir die Inhalte verständlich und praxisnah auf, </a:t>
            </a:r>
          </a:p>
          <a:p>
            <a:pPr marL="285750" indent="-285750">
              <a:buFontTx/>
              <a:buChar char="-"/>
            </a:pPr>
            <a:r>
              <a:rPr lang="de-DE" sz="1400" noProof="0" dirty="0"/>
              <a:t>stützen wir uns auf systematisch erarbeitete Forschungssynthesen und </a:t>
            </a:r>
          </a:p>
          <a:p>
            <a:pPr marL="285750" indent="-285750">
              <a:buFontTx/>
              <a:buChar char="-"/>
            </a:pPr>
            <a:r>
              <a:rPr lang="de-DE" sz="1400" noProof="0" dirty="0"/>
              <a:t>nicht zuletzt bewerten wir die methodische Qualität der zugrunde liegenden Studien.</a:t>
            </a:r>
          </a:p>
          <a:p>
            <a:pPr marL="285750" indent="-285750">
              <a:buFontTx/>
              <a:buChar char="-"/>
            </a:pPr>
            <a:endParaRPr lang="de-DE" sz="1400" noProof="0" dirty="0"/>
          </a:p>
          <a:p>
            <a:r>
              <a:rPr lang="de-DE" sz="1400" noProof="0" dirty="0"/>
              <a:t>So stellen wir sicher, dass Sie verlässliche und fundierte Informationen für Ihre Praxis erhalten.</a:t>
            </a:r>
          </a:p>
          <a:p>
            <a:endParaRPr lang="de-DE" sz="1400" noProof="0" dirty="0"/>
          </a:p>
          <a:p>
            <a:r>
              <a:rPr lang="de-DE" sz="1400" noProof="0" dirty="0"/>
              <a:t>PROPOSAL</a:t>
            </a:r>
          </a:p>
          <a:p>
            <a:endParaRPr lang="de-DE" sz="1400" noProof="0" dirty="0"/>
          </a:p>
          <a:p>
            <a:r>
              <a:rPr lang="de-DE" sz="1400" noProof="0" dirty="0"/>
              <a:t>Show </a:t>
            </a:r>
            <a:r>
              <a:rPr lang="de-DE" sz="1400" noProof="0" dirty="0" err="1"/>
              <a:t>one</a:t>
            </a:r>
            <a:r>
              <a:rPr lang="de-DE" sz="1400" noProof="0" dirty="0"/>
              <a:t> </a:t>
            </a:r>
            <a:r>
              <a:rPr lang="de-DE" sz="1400" noProof="0" dirty="0" err="1"/>
              <a:t>or</a:t>
            </a:r>
            <a:r>
              <a:rPr lang="de-DE" sz="1400" noProof="0" dirty="0"/>
              <a:t> </a:t>
            </a:r>
            <a:r>
              <a:rPr lang="de-DE" sz="1400" noProof="0" dirty="0" err="1"/>
              <a:t>more</a:t>
            </a:r>
            <a:r>
              <a:rPr lang="de-DE" sz="1400" noProof="0" dirty="0"/>
              <a:t> </a:t>
            </a:r>
            <a:r>
              <a:rPr lang="de-DE" sz="1400" noProof="0" dirty="0" err="1"/>
              <a:t>images</a:t>
            </a:r>
            <a:r>
              <a:rPr lang="de-DE" sz="1400" noProof="0" dirty="0"/>
              <a:t>/</a:t>
            </a:r>
            <a:r>
              <a:rPr lang="de-DE" sz="1400" noProof="0" dirty="0" err="1"/>
              <a:t>videocasts</a:t>
            </a:r>
            <a:r>
              <a:rPr lang="de-DE" sz="1400" noProof="0" dirty="0"/>
              <a:t> </a:t>
            </a:r>
            <a:r>
              <a:rPr lang="de-DE" sz="1400" noProof="0" dirty="0" err="1"/>
              <a:t>of</a:t>
            </a:r>
            <a:endParaRPr lang="de-DE" sz="1400" noProof="0" dirty="0"/>
          </a:p>
          <a:p>
            <a:pPr marL="285750" indent="-285750">
              <a:buFontTx/>
              <a:buChar char="-"/>
            </a:pPr>
            <a:r>
              <a:rPr lang="de-DE" sz="1400" noProof="0" dirty="0" err="1"/>
              <a:t>list</a:t>
            </a:r>
            <a:r>
              <a:rPr lang="de-DE" sz="1400" noProof="0" dirty="0"/>
              <a:t> </a:t>
            </a:r>
            <a:r>
              <a:rPr lang="de-DE" sz="1400" noProof="0" dirty="0" err="1"/>
              <a:t>of</a:t>
            </a:r>
            <a:r>
              <a:rPr lang="de-DE" sz="1400" noProof="0" dirty="0"/>
              <a:t> </a:t>
            </a:r>
            <a:r>
              <a:rPr lang="de-DE" sz="1400" noProof="0" dirty="0" err="1"/>
              <a:t>topics</a:t>
            </a:r>
            <a:r>
              <a:rPr lang="de-DE" sz="1400" noProof="0" dirty="0"/>
              <a:t> </a:t>
            </a:r>
            <a:r>
              <a:rPr lang="de-DE" sz="1400" noProof="0" dirty="0" err="1"/>
              <a:t>that</a:t>
            </a:r>
            <a:r>
              <a:rPr lang="de-DE" sz="1400" noProof="0" dirty="0"/>
              <a:t> </a:t>
            </a:r>
            <a:r>
              <a:rPr lang="de-DE" sz="1400" noProof="0" dirty="0" err="1"/>
              <a:t>we</a:t>
            </a:r>
            <a:r>
              <a:rPr lang="de-DE" sz="1400" noProof="0" dirty="0"/>
              <a:t> </a:t>
            </a:r>
            <a:r>
              <a:rPr lang="de-DE" sz="1400" noProof="0" dirty="0" err="1"/>
              <a:t>have</a:t>
            </a:r>
            <a:r>
              <a:rPr lang="de-DE" sz="1400" noProof="0" dirty="0"/>
              <a:t> (</a:t>
            </a:r>
            <a:r>
              <a:rPr lang="de-DE" sz="1400" noProof="0" dirty="0" err="1"/>
              <a:t>image</a:t>
            </a:r>
            <a:r>
              <a:rPr lang="de-DE" sz="1400" noProof="0" dirty="0"/>
              <a:t> </a:t>
            </a:r>
            <a:r>
              <a:rPr lang="de-DE" sz="1400" noProof="0" dirty="0" err="1"/>
              <a:t>that</a:t>
            </a:r>
            <a:r>
              <a:rPr lang="de-DE" sz="1400" noProof="0" dirty="0"/>
              <a:t> </a:t>
            </a:r>
            <a:r>
              <a:rPr lang="de-DE" sz="1400" noProof="0" dirty="0" err="1"/>
              <a:t>goes</a:t>
            </a:r>
            <a:r>
              <a:rPr lang="de-DE" sz="1400" noProof="0" dirty="0"/>
              <a:t> </a:t>
            </a:r>
            <a:r>
              <a:rPr lang="de-DE" sz="1400" noProof="0" dirty="0" err="1"/>
              <a:t>up</a:t>
            </a:r>
            <a:r>
              <a:rPr lang="de-DE" sz="1400" noProof="0" dirty="0"/>
              <a:t> </a:t>
            </a:r>
            <a:r>
              <a:rPr lang="de-DE" sz="1400" noProof="0" dirty="0" err="1"/>
              <a:t>or</a:t>
            </a:r>
            <a:r>
              <a:rPr lang="de-DE" sz="1400" noProof="0" dirty="0"/>
              <a:t> down </a:t>
            </a:r>
            <a:r>
              <a:rPr lang="de-DE" sz="1400" noProof="0" dirty="0" err="1"/>
              <a:t>with</a:t>
            </a:r>
            <a:r>
              <a:rPr lang="de-DE" sz="1400" noProof="0" dirty="0"/>
              <a:t> </a:t>
            </a:r>
            <a:r>
              <a:rPr lang="de-DE" sz="1400" noProof="0" dirty="0" err="1"/>
              <a:t>some</a:t>
            </a:r>
            <a:r>
              <a:rPr lang="de-DE" sz="1400" noProof="0" dirty="0"/>
              <a:t> </a:t>
            </a:r>
            <a:r>
              <a:rPr lang="de-DE" sz="1400" noProof="0" dirty="0" err="1"/>
              <a:t>of</a:t>
            </a:r>
            <a:r>
              <a:rPr lang="de-DE" sz="1400" noProof="0" dirty="0"/>
              <a:t> </a:t>
            </a:r>
            <a:r>
              <a:rPr lang="de-DE" sz="1400" noProof="0" dirty="0" err="1"/>
              <a:t>them</a:t>
            </a:r>
            <a:r>
              <a:rPr lang="de-DE" sz="1400" noProof="0" dirty="0"/>
              <a:t>)</a:t>
            </a:r>
          </a:p>
          <a:p>
            <a:pPr marL="285750" indent="-285750">
              <a:buFontTx/>
              <a:buChar char="-"/>
            </a:pPr>
            <a:r>
              <a:rPr lang="de-DE" sz="1400" noProof="0" dirty="0" err="1"/>
              <a:t>show</a:t>
            </a:r>
            <a:r>
              <a:rPr lang="de-DE" sz="1400" noProof="0" dirty="0"/>
              <a:t> </a:t>
            </a:r>
            <a:r>
              <a:rPr lang="de-DE" sz="1400" noProof="0" dirty="0" err="1"/>
              <a:t>someone</a:t>
            </a:r>
            <a:r>
              <a:rPr lang="de-DE" sz="1400" noProof="0" dirty="0"/>
              <a:t> </a:t>
            </a:r>
            <a:r>
              <a:rPr lang="de-DE" sz="1400" noProof="0" dirty="0" err="1"/>
              <a:t>working</a:t>
            </a:r>
            <a:r>
              <a:rPr lang="de-DE" sz="1400" noProof="0" dirty="0"/>
              <a:t> on </a:t>
            </a:r>
            <a:r>
              <a:rPr lang="de-DE" sz="1400" noProof="0" dirty="0" err="1"/>
              <a:t>this</a:t>
            </a:r>
            <a:r>
              <a:rPr lang="de-DE" sz="1400" noProof="0" dirty="0"/>
              <a:t>? </a:t>
            </a:r>
            <a:r>
              <a:rPr lang="de-DE" sz="1400" noProof="0" dirty="0" err="1"/>
              <a:t>Or</a:t>
            </a:r>
            <a:r>
              <a:rPr lang="de-DE" sz="1400" noProof="0" dirty="0"/>
              <a:t> a </a:t>
            </a:r>
            <a:r>
              <a:rPr lang="de-DE" sz="1400" noProof="0" dirty="0" err="1"/>
              <a:t>research</a:t>
            </a:r>
            <a:r>
              <a:rPr lang="de-DE" sz="1400" noProof="0" dirty="0"/>
              <a:t> </a:t>
            </a:r>
            <a:r>
              <a:rPr lang="de-DE" sz="1400" noProof="0" dirty="0" err="1"/>
              <a:t>article</a:t>
            </a:r>
            <a:r>
              <a:rPr lang="de-DE" sz="1400" noProof="0" dirty="0"/>
              <a:t> </a:t>
            </a:r>
            <a:r>
              <a:rPr lang="de-DE" sz="1400" noProof="0" dirty="0" err="1"/>
              <a:t>turned</a:t>
            </a:r>
            <a:r>
              <a:rPr lang="de-DE" sz="1400" noProof="0" dirty="0"/>
              <a:t> </a:t>
            </a:r>
            <a:r>
              <a:rPr lang="de-DE" sz="1400" noProof="0" dirty="0" err="1"/>
              <a:t>into</a:t>
            </a:r>
            <a:r>
              <a:rPr lang="de-DE" sz="1400" noProof="0" dirty="0"/>
              <a:t> a kompakt </a:t>
            </a:r>
            <a:r>
              <a:rPr lang="de-DE" sz="1400" noProof="0" dirty="0" err="1"/>
              <a:t>bericht</a:t>
            </a:r>
            <a:endParaRPr lang="de-DE" sz="1400" noProof="0" dirty="0"/>
          </a:p>
          <a:p>
            <a:pPr marL="285750" indent="-285750">
              <a:buFontTx/>
              <a:buChar char="-"/>
            </a:pPr>
            <a:r>
              <a:rPr lang="de-DE" sz="1400" noProof="0" dirty="0" err="1"/>
              <a:t>show</a:t>
            </a:r>
            <a:r>
              <a:rPr lang="de-DE" sz="1400" noProof="0" dirty="0"/>
              <a:t> </a:t>
            </a:r>
            <a:r>
              <a:rPr lang="de-DE" sz="1400" noProof="0" dirty="0" err="1"/>
              <a:t>one</a:t>
            </a:r>
            <a:r>
              <a:rPr lang="de-DE" sz="1400" noProof="0" dirty="0"/>
              <a:t> </a:t>
            </a:r>
            <a:r>
              <a:rPr lang="de-DE" sz="1400" noProof="0" dirty="0" err="1"/>
              <a:t>of</a:t>
            </a:r>
            <a:r>
              <a:rPr lang="de-DE" sz="1400" noProof="0" dirty="0"/>
              <a:t> </a:t>
            </a:r>
            <a:r>
              <a:rPr lang="de-DE" sz="1400" noProof="0" dirty="0" err="1"/>
              <a:t>the</a:t>
            </a:r>
            <a:r>
              <a:rPr lang="de-DE" sz="1400" noProof="0" dirty="0"/>
              <a:t> </a:t>
            </a:r>
            <a:r>
              <a:rPr lang="de-DE" sz="1400" noProof="0" dirty="0" err="1"/>
              <a:t>sheets</a:t>
            </a:r>
            <a:r>
              <a:rPr lang="de-DE" sz="1400" noProof="0" dirty="0"/>
              <a:t> </a:t>
            </a:r>
            <a:r>
              <a:rPr lang="de-DE" sz="1400" noProof="0" dirty="0" err="1"/>
              <a:t>where</a:t>
            </a:r>
            <a:r>
              <a:rPr lang="de-DE" sz="1400" noProof="0" dirty="0"/>
              <a:t> </a:t>
            </a:r>
            <a:r>
              <a:rPr lang="de-DE" sz="1400" noProof="0" dirty="0" err="1"/>
              <a:t>we</a:t>
            </a:r>
            <a:r>
              <a:rPr lang="de-DE" sz="1400" noProof="0" dirty="0"/>
              <a:t> </a:t>
            </a:r>
            <a:r>
              <a:rPr lang="de-DE" sz="1400" noProof="0" dirty="0" err="1"/>
              <a:t>evaluate</a:t>
            </a:r>
            <a:r>
              <a:rPr lang="de-DE" sz="1400" noProof="0" dirty="0"/>
              <a:t> </a:t>
            </a:r>
            <a:r>
              <a:rPr lang="de-DE" sz="1400" noProof="0" dirty="0" err="1"/>
              <a:t>research</a:t>
            </a:r>
            <a:r>
              <a:rPr lang="de-DE" sz="1400" noProof="0" dirty="0"/>
              <a:t> </a:t>
            </a:r>
            <a:r>
              <a:rPr lang="de-DE" sz="1400" noProof="0" dirty="0" err="1"/>
              <a:t>underlying</a:t>
            </a:r>
            <a:r>
              <a:rPr lang="de-DE" sz="1400" noProof="0" dirty="0"/>
              <a:t> </a:t>
            </a:r>
            <a:r>
              <a:rPr lang="de-DE" sz="1400" noProof="0" dirty="0" err="1"/>
              <a:t>synthesis</a:t>
            </a:r>
            <a:r>
              <a:rPr lang="de-DE" sz="1400" noProof="0" dirty="0"/>
              <a:t>/</a:t>
            </a:r>
            <a:r>
              <a:rPr lang="de-DE" sz="1400" noProof="0" dirty="0" err="1"/>
              <a:t>metaanalyses</a:t>
            </a:r>
            <a:endParaRPr lang="de-DE" sz="1400" noProof="0" dirty="0"/>
          </a:p>
          <a:p>
            <a:pPr marL="285750" indent="-285750">
              <a:buFontTx/>
              <a:buChar char="-"/>
            </a:pPr>
            <a:endParaRPr lang="de-DE" sz="1400" noProof="0" dirty="0"/>
          </a:p>
          <a:p>
            <a:endParaRPr lang="de-DE" sz="1400" noProof="0" dirty="0"/>
          </a:p>
        </p:txBody>
      </p:sp>
      <p:sp>
        <p:nvSpPr>
          <p:cNvPr id="4" name="Slide Number Placeholder 3"/>
          <p:cNvSpPr>
            <a:spLocks noGrp="1"/>
          </p:cNvSpPr>
          <p:nvPr>
            <p:ph type="sldNum" sz="quarter" idx="5"/>
          </p:nvPr>
        </p:nvSpPr>
        <p:spPr/>
        <p:txBody>
          <a:bodyPr/>
          <a:lstStyle/>
          <a:p>
            <a:fld id="{D094891B-EE03-254E-9A7F-7EDBFC8DC52E}" type="slidenum">
              <a:rPr lang="en-DE" smtClean="0"/>
              <a:t>4</a:t>
            </a:fld>
            <a:endParaRPr lang="en-DE"/>
          </a:p>
        </p:txBody>
      </p:sp>
    </p:spTree>
    <p:extLst>
      <p:ext uri="{BB962C8B-B14F-4D97-AF65-F5344CB8AC3E}">
        <p14:creationId xmlns:p14="http://schemas.microsoft.com/office/powerpoint/2010/main" val="590996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a:t>Ein weiteres Angebot von uns sind unsere schriftlichen und audiovisuellen Forschungshinweise. Diese geben einen schnellen Überblick über aktuelle Forschungsfelder und zeigen, wie digitale Medien didaktisch sinnvoll im Unterricht eingesetzt werden können. Sie stellen relevante Forschungsergebnisse vor und erläutern, unter welchen Bedingungen der Einsatz digitaler Medien besonders erfolgreich ist.</a:t>
            </a:r>
          </a:p>
          <a:p>
            <a:endParaRPr lang="de-DE" noProof="0" dirty="0"/>
          </a:p>
          <a:p>
            <a:endParaRPr lang="de-DE" noProof="0" dirty="0"/>
          </a:p>
          <a:p>
            <a:r>
              <a:rPr lang="de-DE" noProof="0" dirty="0"/>
              <a:t>PROPOSAL</a:t>
            </a:r>
          </a:p>
          <a:p>
            <a:r>
              <a:rPr lang="de-DE" noProof="0" dirty="0" err="1"/>
              <a:t>similar</a:t>
            </a:r>
            <a:r>
              <a:rPr lang="de-DE" noProof="0" dirty="0"/>
              <a:t> </a:t>
            </a:r>
            <a:r>
              <a:rPr lang="de-DE" noProof="0" dirty="0" err="1"/>
              <a:t>to</a:t>
            </a:r>
            <a:r>
              <a:rPr lang="de-DE" noProof="0" dirty="0"/>
              <a:t> </a:t>
            </a:r>
            <a:r>
              <a:rPr lang="de-DE" noProof="0" dirty="0" err="1"/>
              <a:t>previous</a:t>
            </a:r>
            <a:r>
              <a:rPr lang="de-DE" noProof="0" dirty="0"/>
              <a:t> but </a:t>
            </a:r>
            <a:r>
              <a:rPr lang="de-DE" noProof="0" dirty="0" err="1"/>
              <a:t>with</a:t>
            </a:r>
            <a:r>
              <a:rPr lang="de-DE" noProof="0" dirty="0"/>
              <a:t> </a:t>
            </a:r>
            <a:r>
              <a:rPr lang="de-DE" noProof="0" dirty="0" err="1"/>
              <a:t>one</a:t>
            </a:r>
            <a:r>
              <a:rPr lang="de-DE" noProof="0" dirty="0"/>
              <a:t> </a:t>
            </a:r>
            <a:r>
              <a:rPr lang="de-DE" noProof="0" dirty="0" err="1"/>
              <a:t>of</a:t>
            </a:r>
            <a:r>
              <a:rPr lang="de-DE" noProof="0" dirty="0"/>
              <a:t> </a:t>
            </a:r>
            <a:r>
              <a:rPr lang="de-DE" noProof="0" dirty="0" err="1"/>
              <a:t>this</a:t>
            </a:r>
            <a:r>
              <a:rPr lang="de-DE" noProof="0" dirty="0"/>
              <a:t> </a:t>
            </a:r>
            <a:r>
              <a:rPr lang="de-DE" noProof="0" dirty="0" err="1"/>
              <a:t>documents</a:t>
            </a:r>
            <a:endParaRPr lang="de-DE" noProof="0" dirty="0"/>
          </a:p>
          <a:p>
            <a:endParaRPr lang="de-DE" noProof="0" dirty="0"/>
          </a:p>
          <a:p>
            <a:pPr marL="171450" indent="-171450">
              <a:buFontTx/>
              <a:buChar char="-"/>
            </a:pPr>
            <a:r>
              <a:rPr lang="de-DE" noProof="0" dirty="0" err="1"/>
              <a:t>wiki</a:t>
            </a:r>
            <a:r>
              <a:rPr lang="de-DE" noProof="0" dirty="0"/>
              <a:t> 1</a:t>
            </a:r>
          </a:p>
          <a:p>
            <a:pPr marL="171450" indent="-171450">
              <a:buFontTx/>
              <a:buChar char="-"/>
            </a:pPr>
            <a:r>
              <a:rPr lang="de-DE" noProof="0" dirty="0" err="1"/>
              <a:t>youtube</a:t>
            </a:r>
            <a:r>
              <a:rPr lang="de-DE" noProof="0" dirty="0"/>
              <a:t> </a:t>
            </a:r>
            <a:r>
              <a:rPr lang="de-DE" noProof="0" dirty="0" err="1"/>
              <a:t>video</a:t>
            </a:r>
            <a:r>
              <a:rPr lang="de-DE" noProof="0" dirty="0"/>
              <a:t> 1</a:t>
            </a:r>
          </a:p>
        </p:txBody>
      </p:sp>
      <p:sp>
        <p:nvSpPr>
          <p:cNvPr id="4" name="Slide Number Placeholder 3"/>
          <p:cNvSpPr>
            <a:spLocks noGrp="1"/>
          </p:cNvSpPr>
          <p:nvPr>
            <p:ph type="sldNum" sz="quarter" idx="5"/>
          </p:nvPr>
        </p:nvSpPr>
        <p:spPr/>
        <p:txBody>
          <a:bodyPr/>
          <a:lstStyle/>
          <a:p>
            <a:fld id="{D094891B-EE03-254E-9A7F-7EDBFC8DC52E}" type="slidenum">
              <a:rPr lang="en-DE" smtClean="0"/>
              <a:t>5</a:t>
            </a:fld>
            <a:endParaRPr lang="en-DE"/>
          </a:p>
        </p:txBody>
      </p:sp>
    </p:spTree>
    <p:extLst>
      <p:ext uri="{BB962C8B-B14F-4D97-AF65-F5344CB8AC3E}">
        <p14:creationId xmlns:p14="http://schemas.microsoft.com/office/powerpoint/2010/main" val="3303244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Spezifisch für den Unterricht bieten wir Materialien an, die flexibel und anpassungsfähig sind. Unsere Unterrichtskonzepte wurden gemeinsam mit Lehrkräften entwickelt und erprobt und verfolgen einen adaptiven Ansatz. Als Open Educational Resources (OER) stehen sie Ihnen frei zur Verfügung - Sie können sie rechtssicher einsetzen und an die Bedürfnisse Ihrer Lerngruppe anpassen.</a:t>
            </a:r>
          </a:p>
          <a:p>
            <a:endParaRPr lang="de-DE" dirty="0"/>
          </a:p>
          <a:p>
            <a:endParaRPr lang="de-DE" dirty="0"/>
          </a:p>
          <a:p>
            <a:r>
              <a:rPr lang="de-DE" noProof="0" dirty="0"/>
              <a:t>PROPOSAL</a:t>
            </a:r>
          </a:p>
          <a:p>
            <a:r>
              <a:rPr lang="de-DE" noProof="0" dirty="0" err="1"/>
              <a:t>similar</a:t>
            </a:r>
            <a:r>
              <a:rPr lang="de-DE" noProof="0" dirty="0"/>
              <a:t> </a:t>
            </a:r>
            <a:r>
              <a:rPr lang="de-DE" noProof="0" dirty="0" err="1"/>
              <a:t>to</a:t>
            </a:r>
            <a:r>
              <a:rPr lang="de-DE" noProof="0" dirty="0"/>
              <a:t> </a:t>
            </a:r>
            <a:r>
              <a:rPr lang="de-DE" noProof="0" dirty="0" err="1"/>
              <a:t>previous</a:t>
            </a:r>
            <a:r>
              <a:rPr lang="de-DE" noProof="0" dirty="0"/>
              <a:t> but </a:t>
            </a:r>
            <a:r>
              <a:rPr lang="de-DE" noProof="0" dirty="0" err="1"/>
              <a:t>with</a:t>
            </a:r>
            <a:r>
              <a:rPr lang="de-DE" noProof="0" dirty="0"/>
              <a:t> </a:t>
            </a:r>
            <a:r>
              <a:rPr lang="de-DE" noProof="0" dirty="0" err="1"/>
              <a:t>one</a:t>
            </a:r>
            <a:r>
              <a:rPr lang="de-DE" noProof="0" dirty="0"/>
              <a:t> </a:t>
            </a:r>
            <a:r>
              <a:rPr lang="de-DE" noProof="0" dirty="0" err="1"/>
              <a:t>of</a:t>
            </a:r>
            <a:r>
              <a:rPr lang="de-DE" noProof="0" dirty="0"/>
              <a:t> </a:t>
            </a:r>
            <a:r>
              <a:rPr lang="de-DE" noProof="0" dirty="0" err="1"/>
              <a:t>this</a:t>
            </a:r>
            <a:r>
              <a:rPr lang="de-DE" noProof="0" dirty="0"/>
              <a:t> </a:t>
            </a:r>
            <a:r>
              <a:rPr lang="de-DE" noProof="0" dirty="0" err="1"/>
              <a:t>documents</a:t>
            </a:r>
            <a:endParaRPr lang="de-DE" noProof="0" dirty="0"/>
          </a:p>
          <a:p>
            <a:endParaRPr lang="de-DE" dirty="0"/>
          </a:p>
        </p:txBody>
      </p:sp>
      <p:sp>
        <p:nvSpPr>
          <p:cNvPr id="4" name="Slide Number Placeholder 3"/>
          <p:cNvSpPr>
            <a:spLocks noGrp="1"/>
          </p:cNvSpPr>
          <p:nvPr>
            <p:ph type="sldNum" sz="quarter" idx="5"/>
          </p:nvPr>
        </p:nvSpPr>
        <p:spPr/>
        <p:txBody>
          <a:bodyPr/>
          <a:lstStyle/>
          <a:p>
            <a:fld id="{D094891B-EE03-254E-9A7F-7EDBFC8DC52E}" type="slidenum">
              <a:rPr lang="en-DE" smtClean="0"/>
              <a:t>6</a:t>
            </a:fld>
            <a:endParaRPr lang="en-DE"/>
          </a:p>
        </p:txBody>
      </p:sp>
    </p:spTree>
    <p:extLst>
      <p:ext uri="{BB962C8B-B14F-4D97-AF65-F5344CB8AC3E}">
        <p14:creationId xmlns:p14="http://schemas.microsoft.com/office/powerpoint/2010/main" val="3401397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0" noProof="0" dirty="0"/>
              <a:t>Eine weitere Ressource, die wir anbieten, sind Fortbildungskonzepte, die ebenfalls praxisorientiert und wissenschaftlich fundiert sind. </a:t>
            </a:r>
          </a:p>
          <a:p>
            <a:r>
              <a:rPr lang="de-DE" b="0" noProof="0" dirty="0"/>
              <a:t>Unsere Fortbildungsmodule wurden in Zusammenarbeit mit den Fachdidaktiken auf der Basis aktueller Forschungsergebnisse entwickelt. </a:t>
            </a:r>
          </a:p>
          <a:p>
            <a:r>
              <a:rPr lang="de-DE" b="0" noProof="0" dirty="0"/>
              <a:t>Sie bieten Lehrkräften und Lehramtsstudierenden wertvolle Impulse für den didaktisch sinnvollen Einsatz digitaler Medien im Fachunterricht.</a:t>
            </a:r>
          </a:p>
          <a:p>
            <a:endParaRPr lang="de-DE" b="0" noProof="0" dirty="0"/>
          </a:p>
          <a:p>
            <a:endParaRPr lang="de-DE" b="0" noProof="0" dirty="0"/>
          </a:p>
          <a:p>
            <a:r>
              <a:rPr lang="de-DE" noProof="0" dirty="0"/>
              <a:t>PROPOSAL</a:t>
            </a:r>
          </a:p>
          <a:p>
            <a:r>
              <a:rPr lang="de-DE" noProof="0" dirty="0" err="1"/>
              <a:t>similar</a:t>
            </a:r>
            <a:r>
              <a:rPr lang="de-DE" noProof="0" dirty="0"/>
              <a:t> </a:t>
            </a:r>
            <a:r>
              <a:rPr lang="de-DE" noProof="0" dirty="0" err="1"/>
              <a:t>to</a:t>
            </a:r>
            <a:r>
              <a:rPr lang="de-DE" noProof="0" dirty="0"/>
              <a:t> </a:t>
            </a:r>
            <a:r>
              <a:rPr lang="de-DE" noProof="0" dirty="0" err="1"/>
              <a:t>previous</a:t>
            </a:r>
            <a:r>
              <a:rPr lang="de-DE" noProof="0" dirty="0"/>
              <a:t> but </a:t>
            </a:r>
            <a:r>
              <a:rPr lang="de-DE" noProof="0" dirty="0" err="1"/>
              <a:t>with</a:t>
            </a:r>
            <a:r>
              <a:rPr lang="de-DE" noProof="0" dirty="0"/>
              <a:t> </a:t>
            </a:r>
            <a:r>
              <a:rPr lang="de-DE" noProof="0" dirty="0" err="1"/>
              <a:t>one</a:t>
            </a:r>
            <a:r>
              <a:rPr lang="de-DE" noProof="0" dirty="0"/>
              <a:t> </a:t>
            </a:r>
            <a:r>
              <a:rPr lang="de-DE" noProof="0" dirty="0" err="1"/>
              <a:t>of</a:t>
            </a:r>
            <a:r>
              <a:rPr lang="de-DE" noProof="0" dirty="0"/>
              <a:t> </a:t>
            </a:r>
            <a:r>
              <a:rPr lang="de-DE" noProof="0" dirty="0" err="1"/>
              <a:t>this</a:t>
            </a:r>
            <a:r>
              <a:rPr lang="de-DE" noProof="0" dirty="0"/>
              <a:t> </a:t>
            </a:r>
            <a:r>
              <a:rPr lang="de-DE" noProof="0" dirty="0" err="1"/>
              <a:t>documents</a:t>
            </a:r>
            <a:endParaRPr lang="de-DE" noProof="0" dirty="0"/>
          </a:p>
          <a:p>
            <a:endParaRPr lang="de-DE" b="0" noProof="0" dirty="0"/>
          </a:p>
        </p:txBody>
      </p:sp>
      <p:sp>
        <p:nvSpPr>
          <p:cNvPr id="4" name="Slide Number Placeholder 3"/>
          <p:cNvSpPr>
            <a:spLocks noGrp="1"/>
          </p:cNvSpPr>
          <p:nvPr>
            <p:ph type="sldNum" sz="quarter" idx="5"/>
          </p:nvPr>
        </p:nvSpPr>
        <p:spPr/>
        <p:txBody>
          <a:bodyPr/>
          <a:lstStyle/>
          <a:p>
            <a:fld id="{D094891B-EE03-254E-9A7F-7EDBFC8DC52E}" type="slidenum">
              <a:rPr lang="en-DE" smtClean="0"/>
              <a:t>7</a:t>
            </a:fld>
            <a:endParaRPr lang="en-DE"/>
          </a:p>
        </p:txBody>
      </p:sp>
    </p:spTree>
    <p:extLst>
      <p:ext uri="{BB962C8B-B14F-4D97-AF65-F5344CB8AC3E}">
        <p14:creationId xmlns:p14="http://schemas.microsoft.com/office/powerpoint/2010/main" val="2336990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In unserem Portal finden Sie eine umfangreiche Suchfunktion, damit Sie schnell und erfolgreich fündig werden. Diese ermöglicht durch Filtern eine gezielte Suche. Zum Beispiel können Sie die Suche nach Schultyp oder Schulfach oder nach beidem einschränken. Sie können die Suche auch nach der Art des Materials einschränken, so dass Sie direkt Materialien für den Unterricht oder die Fortbildung aufgelistet bekommen.</a:t>
            </a:r>
          </a:p>
          <a:p>
            <a:endParaRPr lang="de-DE" dirty="0"/>
          </a:p>
          <a:p>
            <a:endParaRPr lang="de-DE" dirty="0"/>
          </a:p>
          <a:p>
            <a:r>
              <a:rPr lang="de-DE" dirty="0"/>
              <a:t>PROPSAL</a:t>
            </a:r>
          </a:p>
          <a:p>
            <a:endParaRPr lang="de-DE" dirty="0"/>
          </a:p>
          <a:p>
            <a:endParaRPr lang="de-DE" dirty="0"/>
          </a:p>
          <a:p>
            <a:r>
              <a:rPr lang="de-DE" dirty="0"/>
              <a:t>MERGE: </a:t>
            </a:r>
            <a:r>
              <a:rPr lang="de-DE" dirty="0" err="1"/>
              <a:t>this</a:t>
            </a:r>
            <a:r>
              <a:rPr lang="de-DE" dirty="0"/>
              <a:t> </a:t>
            </a:r>
            <a:r>
              <a:rPr lang="de-DE" dirty="0" err="1"/>
              <a:t>slide</a:t>
            </a:r>
            <a:r>
              <a:rPr lang="de-DE" dirty="0"/>
              <a:t> and </a:t>
            </a:r>
            <a:r>
              <a:rPr lang="de-DE" dirty="0" err="1"/>
              <a:t>next</a:t>
            </a:r>
            <a:r>
              <a:rPr lang="de-DE" dirty="0"/>
              <a:t> </a:t>
            </a:r>
            <a:r>
              <a:rPr lang="de-DE" dirty="0" err="1"/>
              <a:t>slide</a:t>
            </a:r>
            <a:endParaRPr lang="de-DE" dirty="0"/>
          </a:p>
          <a:p>
            <a:endParaRPr lang="de-DE" dirty="0"/>
          </a:p>
          <a:p>
            <a:r>
              <a:rPr lang="de-DE" dirty="0"/>
              <a:t>IMAGES</a:t>
            </a:r>
          </a:p>
          <a:p>
            <a:r>
              <a:rPr lang="de-DE" dirty="0"/>
              <a:t>Show </a:t>
            </a:r>
            <a:r>
              <a:rPr lang="de-DE" dirty="0" err="1"/>
              <a:t>someone</a:t>
            </a:r>
            <a:r>
              <a:rPr lang="de-DE" dirty="0"/>
              <a:t> </a:t>
            </a:r>
            <a:r>
              <a:rPr lang="de-DE" dirty="0" err="1"/>
              <a:t>doing</a:t>
            </a:r>
            <a:r>
              <a:rPr lang="de-DE" dirty="0"/>
              <a:t> </a:t>
            </a:r>
            <a:r>
              <a:rPr lang="de-DE" dirty="0" err="1"/>
              <a:t>the</a:t>
            </a:r>
            <a:r>
              <a:rPr lang="de-DE" dirty="0"/>
              <a:t> </a:t>
            </a:r>
            <a:r>
              <a:rPr lang="de-DE" dirty="0" err="1"/>
              <a:t>steps</a:t>
            </a:r>
            <a:r>
              <a:rPr lang="de-DE" dirty="0"/>
              <a:t> </a:t>
            </a:r>
            <a:r>
              <a:rPr lang="de-DE" dirty="0" err="1"/>
              <a:t>described</a:t>
            </a:r>
            <a:r>
              <a:rPr lang="de-DE" dirty="0"/>
              <a:t> </a:t>
            </a:r>
            <a:r>
              <a:rPr lang="de-DE" dirty="0" err="1"/>
              <a:t>here</a:t>
            </a:r>
            <a:r>
              <a:rPr lang="de-DE" dirty="0"/>
              <a:t> and in </a:t>
            </a:r>
            <a:r>
              <a:rPr lang="de-DE" dirty="0" err="1"/>
              <a:t>the</a:t>
            </a:r>
            <a:r>
              <a:rPr lang="de-DE" dirty="0"/>
              <a:t> </a:t>
            </a:r>
            <a:r>
              <a:rPr lang="de-DE" dirty="0" err="1"/>
              <a:t>next</a:t>
            </a:r>
            <a:r>
              <a:rPr lang="de-DE" dirty="0"/>
              <a:t> </a:t>
            </a:r>
            <a:r>
              <a:rPr lang="de-DE" dirty="0" err="1"/>
              <a:t>slide</a:t>
            </a:r>
            <a:endParaRPr lang="de-DE" dirty="0"/>
          </a:p>
        </p:txBody>
      </p:sp>
      <p:sp>
        <p:nvSpPr>
          <p:cNvPr id="4" name="Slide Number Placeholder 3"/>
          <p:cNvSpPr>
            <a:spLocks noGrp="1"/>
          </p:cNvSpPr>
          <p:nvPr>
            <p:ph type="sldNum" sz="quarter" idx="5"/>
          </p:nvPr>
        </p:nvSpPr>
        <p:spPr/>
        <p:txBody>
          <a:bodyPr/>
          <a:lstStyle/>
          <a:p>
            <a:fld id="{D094891B-EE03-254E-9A7F-7EDBFC8DC52E}" type="slidenum">
              <a:rPr lang="en-DE" smtClean="0"/>
              <a:t>8</a:t>
            </a:fld>
            <a:endParaRPr lang="en-DE"/>
          </a:p>
        </p:txBody>
      </p:sp>
    </p:spTree>
    <p:extLst>
      <p:ext uri="{BB962C8B-B14F-4D97-AF65-F5344CB8AC3E}">
        <p14:creationId xmlns:p14="http://schemas.microsoft.com/office/powerpoint/2010/main" val="1325008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Schauen wir uns das gemeinsam an. Sagen wir, wir interessieren uns für die Integration digitaler Medien in den Unterricht. Wenn Sie auf den Reiter „Thematischer Schwerpunkt“ klicken, sehen Sie zwei Optionen: „Mit digitalen Medien“ und „Über digitale Medien“. Wir wählen die erste Option. Als Suchergebnis sehen wir mehrere Ressourcen. Die Liste enthält Ressourcen aller Art. Diese beziehen sich auf verschiedene Themen: von adaptivem Unterricht über die Integration von metakognitiven Leitfäden bis hin zum Vergleich von Leseverständnis auf Papier und am Bildschirm. Wenn Sie an einem dieser Themen oder Ressourcen interessiert sind, klicken Sie darauf. Möchten Sie lieber sehen, ob Unterrichtsmaterialien verfügbar sind? Dann gehen Sie auf die Rubrik „Materialtyp“ und wählen Sie das Label „Unterrichtsmaterialien“. </a:t>
            </a:r>
          </a:p>
        </p:txBody>
      </p:sp>
      <p:sp>
        <p:nvSpPr>
          <p:cNvPr id="4" name="Slide Number Placeholder 3"/>
          <p:cNvSpPr>
            <a:spLocks noGrp="1"/>
          </p:cNvSpPr>
          <p:nvPr>
            <p:ph type="sldNum" sz="quarter" idx="5"/>
          </p:nvPr>
        </p:nvSpPr>
        <p:spPr/>
        <p:txBody>
          <a:bodyPr/>
          <a:lstStyle/>
          <a:p>
            <a:fld id="{D094891B-EE03-254E-9A7F-7EDBFC8DC52E}" type="slidenum">
              <a:rPr lang="en-DE" smtClean="0"/>
              <a:t>9</a:t>
            </a:fld>
            <a:endParaRPr lang="en-DE"/>
          </a:p>
        </p:txBody>
      </p:sp>
    </p:spTree>
    <p:extLst>
      <p:ext uri="{BB962C8B-B14F-4D97-AF65-F5344CB8AC3E}">
        <p14:creationId xmlns:p14="http://schemas.microsoft.com/office/powerpoint/2010/main" val="3963573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Zu guter Letzt möchten wir Ihnen auch unsere Finanzierung und unsere Verbindungen zu anderen Institutionen und Unternehmen offenlegen. Wir, das Team des Arbeitsbereichs Transfer am Tübingen Center </a:t>
            </a:r>
            <a:r>
              <a:rPr lang="de-DE" dirty="0" err="1"/>
              <a:t>for</a:t>
            </a:r>
            <a:r>
              <a:rPr lang="de-DE" dirty="0"/>
              <a:t> Digital Education, werden von öffentlichen und privaten Institutionen gefördert. Es ist jedoch wichtig zu wissen, dass wir in keiner Verbindung zu den Produkten oder Dienstleistungen stehen, die in unseren Berichten erwähnt werden.</a:t>
            </a:r>
          </a:p>
          <a:p>
            <a:endParaRPr lang="de-DE" dirty="0"/>
          </a:p>
          <a:p>
            <a:endParaRPr lang="de-DE" dirty="0"/>
          </a:p>
          <a:p>
            <a:r>
              <a:rPr lang="de-DE" dirty="0"/>
              <a:t>PROPOSAL</a:t>
            </a:r>
          </a:p>
          <a:p>
            <a:endParaRPr lang="de-DE" dirty="0"/>
          </a:p>
          <a:p>
            <a:r>
              <a:rPr lang="de-DE" dirty="0" err="1"/>
              <a:t>Have</a:t>
            </a:r>
            <a:r>
              <a:rPr lang="de-DE" dirty="0"/>
              <a:t> </a:t>
            </a:r>
            <a:r>
              <a:rPr lang="de-DE" dirty="0" err="1"/>
              <a:t>no</a:t>
            </a:r>
            <a:r>
              <a:rPr lang="de-DE" dirty="0"/>
              <a:t> </a:t>
            </a:r>
            <a:r>
              <a:rPr lang="de-DE" dirty="0" err="1"/>
              <a:t>idea</a:t>
            </a:r>
            <a:endParaRPr lang="de-DE" dirty="0"/>
          </a:p>
          <a:p>
            <a:endParaRPr lang="de-DE" dirty="0"/>
          </a:p>
        </p:txBody>
      </p:sp>
      <p:sp>
        <p:nvSpPr>
          <p:cNvPr id="4" name="Slide Number Placeholder 3"/>
          <p:cNvSpPr>
            <a:spLocks noGrp="1"/>
          </p:cNvSpPr>
          <p:nvPr>
            <p:ph type="sldNum" sz="quarter" idx="5"/>
          </p:nvPr>
        </p:nvSpPr>
        <p:spPr/>
        <p:txBody>
          <a:bodyPr/>
          <a:lstStyle/>
          <a:p>
            <a:fld id="{D094891B-EE03-254E-9A7F-7EDBFC8DC52E}" type="slidenum">
              <a:rPr lang="en-DE" smtClean="0"/>
              <a:t>10</a:t>
            </a:fld>
            <a:endParaRPr lang="en-DE"/>
          </a:p>
        </p:txBody>
      </p:sp>
    </p:spTree>
    <p:extLst>
      <p:ext uri="{BB962C8B-B14F-4D97-AF65-F5344CB8AC3E}">
        <p14:creationId xmlns:p14="http://schemas.microsoft.com/office/powerpoint/2010/main" val="3451052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Sind Sie bereit, sich auf die Suche zu machen? Dann los! https://</a:t>
            </a:r>
            <a:r>
              <a:rPr lang="de-DE" dirty="0" err="1"/>
              <a:t>duo.tuecede.de</a:t>
            </a:r>
            <a:r>
              <a:rPr lang="de-DE" dirty="0"/>
              <a:t>.</a:t>
            </a:r>
          </a:p>
          <a:p>
            <a:endParaRPr lang="de-DE" dirty="0"/>
          </a:p>
          <a:p>
            <a:endParaRPr lang="de-DE" dirty="0"/>
          </a:p>
          <a:p>
            <a:endParaRPr lang="de-DE" dirty="0"/>
          </a:p>
          <a:p>
            <a:endParaRPr lang="de-DE" dirty="0"/>
          </a:p>
          <a:p>
            <a:pPr marL="171450" indent="-171450">
              <a:buFontTx/>
              <a:buChar char="-"/>
            </a:pPr>
            <a:r>
              <a:rPr lang="de-DE" dirty="0"/>
              <a:t>URL TüCeDE</a:t>
            </a:r>
          </a:p>
          <a:p>
            <a:pPr marL="171450" indent="-171450">
              <a:buFontTx/>
              <a:buChar char="-"/>
            </a:pPr>
            <a:r>
              <a:rPr lang="de-DE" dirty="0"/>
              <a:t>URL duo</a:t>
            </a:r>
          </a:p>
          <a:p>
            <a:pPr marL="171450" indent="-171450">
              <a:buFontTx/>
              <a:buChar char="-"/>
            </a:pPr>
            <a:r>
              <a:rPr lang="de-DE" dirty="0" err="1"/>
              <a:t>logos</a:t>
            </a:r>
            <a:r>
              <a:rPr lang="de-DE" dirty="0"/>
              <a:t> </a:t>
            </a:r>
            <a:r>
              <a:rPr lang="de-DE"/>
              <a:t>etc</a:t>
            </a:r>
            <a:endParaRPr lang="de-DE" dirty="0"/>
          </a:p>
        </p:txBody>
      </p:sp>
      <p:sp>
        <p:nvSpPr>
          <p:cNvPr id="4" name="Slide Number Placeholder 3"/>
          <p:cNvSpPr>
            <a:spLocks noGrp="1"/>
          </p:cNvSpPr>
          <p:nvPr>
            <p:ph type="sldNum" sz="quarter" idx="5"/>
          </p:nvPr>
        </p:nvSpPr>
        <p:spPr/>
        <p:txBody>
          <a:bodyPr/>
          <a:lstStyle/>
          <a:p>
            <a:fld id="{D094891B-EE03-254E-9A7F-7EDBFC8DC52E}" type="slidenum">
              <a:rPr lang="en-DE" smtClean="0"/>
              <a:t>11</a:t>
            </a:fld>
            <a:endParaRPr lang="en-DE"/>
          </a:p>
        </p:txBody>
      </p:sp>
    </p:spTree>
    <p:extLst>
      <p:ext uri="{BB962C8B-B14F-4D97-AF65-F5344CB8AC3E}">
        <p14:creationId xmlns:p14="http://schemas.microsoft.com/office/powerpoint/2010/main" val="2964201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AA573-A0CD-8444-1748-F638CB265DF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6B9B69C8-A234-18E0-B449-AFEF2FD865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AB62A9C9-4036-316B-74F1-428F8C121257}"/>
              </a:ext>
            </a:extLst>
          </p:cNvPr>
          <p:cNvSpPr>
            <a:spLocks noGrp="1"/>
          </p:cNvSpPr>
          <p:nvPr>
            <p:ph type="dt" sz="half" idx="10"/>
          </p:nvPr>
        </p:nvSpPr>
        <p:spPr/>
        <p:txBody>
          <a:bodyPr/>
          <a:lstStyle/>
          <a:p>
            <a:fld id="{62F1C004-8C59-B945-99D2-B78F6D125AB0}" type="datetime1">
              <a:rPr lang="de-DE" smtClean="0"/>
              <a:t>28.02.25</a:t>
            </a:fld>
            <a:endParaRPr lang="en-DE"/>
          </a:p>
        </p:txBody>
      </p:sp>
      <p:sp>
        <p:nvSpPr>
          <p:cNvPr id="5" name="Footer Placeholder 4">
            <a:extLst>
              <a:ext uri="{FF2B5EF4-FFF2-40B4-BE49-F238E27FC236}">
                <a16:creationId xmlns:a16="http://schemas.microsoft.com/office/drawing/2014/main" id="{08238E2C-A42B-63B9-7AB0-9438F2FC3CDB}"/>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46408EAF-138B-30A2-D4E6-59F13E50805C}"/>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61820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DF8D-433C-F159-2EE8-62FBEF9F72AD}"/>
              </a:ext>
            </a:extLst>
          </p:cNvPr>
          <p:cNvSpPr>
            <a:spLocks noGrp="1"/>
          </p:cNvSpPr>
          <p:nvPr>
            <p:ph type="title"/>
          </p:nvPr>
        </p:nvSpPr>
        <p:spPr/>
        <p:txBody>
          <a:bodyPr/>
          <a:lstStyle>
            <a:lvl1pPr marL="0" indent="0">
              <a:buFontTx/>
              <a:buNone/>
              <a:defRPr/>
            </a:lvl1pPr>
          </a:lstStyle>
          <a:p>
            <a:r>
              <a:rPr lang="en-GB" dirty="0"/>
              <a:t>Click to edit Master title style</a:t>
            </a:r>
            <a:endParaRPr lang="en-DE" dirty="0"/>
          </a:p>
        </p:txBody>
      </p:sp>
      <p:sp>
        <p:nvSpPr>
          <p:cNvPr id="3" name="Content Placeholder 2">
            <a:extLst>
              <a:ext uri="{FF2B5EF4-FFF2-40B4-BE49-F238E27FC236}">
                <a16:creationId xmlns:a16="http://schemas.microsoft.com/office/drawing/2014/main" id="{0C50BC29-3701-1209-373A-EC2F85277E32}"/>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DE" dirty="0"/>
          </a:p>
        </p:txBody>
      </p:sp>
      <p:sp>
        <p:nvSpPr>
          <p:cNvPr id="4" name="Date Placeholder 3">
            <a:extLst>
              <a:ext uri="{FF2B5EF4-FFF2-40B4-BE49-F238E27FC236}">
                <a16:creationId xmlns:a16="http://schemas.microsoft.com/office/drawing/2014/main" id="{2EB7BB2E-5E0A-A189-8846-E87D34368997}"/>
              </a:ext>
            </a:extLst>
          </p:cNvPr>
          <p:cNvSpPr>
            <a:spLocks noGrp="1"/>
          </p:cNvSpPr>
          <p:nvPr>
            <p:ph type="dt" sz="half" idx="10"/>
          </p:nvPr>
        </p:nvSpPr>
        <p:spPr/>
        <p:txBody>
          <a:bodyPr/>
          <a:lstStyle/>
          <a:p>
            <a:fld id="{D07B71D2-7C5D-1E41-9AA1-8D21A2F33C19}" type="datetime1">
              <a:rPr lang="de-DE" smtClean="0"/>
              <a:t>28.02.25</a:t>
            </a:fld>
            <a:endParaRPr lang="en-DE"/>
          </a:p>
        </p:txBody>
      </p:sp>
      <p:sp>
        <p:nvSpPr>
          <p:cNvPr id="5" name="Footer Placeholder 4">
            <a:extLst>
              <a:ext uri="{FF2B5EF4-FFF2-40B4-BE49-F238E27FC236}">
                <a16:creationId xmlns:a16="http://schemas.microsoft.com/office/drawing/2014/main" id="{9454F0BC-EA0C-BAB5-5256-1EEF97FB331B}"/>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875C6495-C4CC-E29A-1644-139E228ED7E1}"/>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231517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732F-C4B5-D67D-8C77-3E448860E41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BC2B976B-FF7C-AF34-BC45-1AB9B21325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49E8495-B9EB-97E2-0689-686F82243C36}"/>
              </a:ext>
            </a:extLst>
          </p:cNvPr>
          <p:cNvSpPr>
            <a:spLocks noGrp="1"/>
          </p:cNvSpPr>
          <p:nvPr>
            <p:ph type="dt" sz="half" idx="10"/>
          </p:nvPr>
        </p:nvSpPr>
        <p:spPr/>
        <p:txBody>
          <a:bodyPr/>
          <a:lstStyle/>
          <a:p>
            <a:fld id="{1A953340-F975-E543-B00C-72F8B071B07B}" type="datetime1">
              <a:rPr lang="de-DE" smtClean="0"/>
              <a:t>28.02.25</a:t>
            </a:fld>
            <a:endParaRPr lang="en-DE"/>
          </a:p>
        </p:txBody>
      </p:sp>
      <p:sp>
        <p:nvSpPr>
          <p:cNvPr id="5" name="Footer Placeholder 4">
            <a:extLst>
              <a:ext uri="{FF2B5EF4-FFF2-40B4-BE49-F238E27FC236}">
                <a16:creationId xmlns:a16="http://schemas.microsoft.com/office/drawing/2014/main" id="{33BBD8EF-A6D6-F82E-C4FE-07D666246C18}"/>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0AFEE188-447E-F213-AB7E-F8E1A6B61E73}"/>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3360091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79E-1235-2BEF-D163-2C45C87E0A99}"/>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5A240A05-8387-387D-BC7B-1BAB69D4075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4A66618B-FD43-9800-D8FF-4313780C106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6DE29FFF-03A2-E69B-E570-76BCE5DD6785}"/>
              </a:ext>
            </a:extLst>
          </p:cNvPr>
          <p:cNvSpPr>
            <a:spLocks noGrp="1"/>
          </p:cNvSpPr>
          <p:nvPr>
            <p:ph type="dt" sz="half" idx="10"/>
          </p:nvPr>
        </p:nvSpPr>
        <p:spPr/>
        <p:txBody>
          <a:bodyPr/>
          <a:lstStyle/>
          <a:p>
            <a:fld id="{FF88C5BA-6888-8043-9D47-67380575BEEB}" type="datetime1">
              <a:rPr lang="de-DE" smtClean="0"/>
              <a:t>28.02.25</a:t>
            </a:fld>
            <a:endParaRPr lang="en-DE"/>
          </a:p>
        </p:txBody>
      </p:sp>
      <p:sp>
        <p:nvSpPr>
          <p:cNvPr id="6" name="Footer Placeholder 5">
            <a:extLst>
              <a:ext uri="{FF2B5EF4-FFF2-40B4-BE49-F238E27FC236}">
                <a16:creationId xmlns:a16="http://schemas.microsoft.com/office/drawing/2014/main" id="{3BC7A1D9-44C9-841C-4623-FBEAF514E8B2}"/>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79770700-8746-8B2C-798F-F5518CFB16B0}"/>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620180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3D41-C1EF-E424-3BDD-B80BCFB7046E}"/>
              </a:ext>
            </a:extLst>
          </p:cNvPr>
          <p:cNvSpPr>
            <a:spLocks noGrp="1"/>
          </p:cNvSpPr>
          <p:nvPr>
            <p:ph type="title"/>
          </p:nvPr>
        </p:nvSpPr>
        <p:spPr>
          <a:xfrm>
            <a:off x="839788" y="365125"/>
            <a:ext cx="105156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D5A07428-889F-69FB-91C0-8F60EBD685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C323CB6-6DB0-7A42-AF58-C5DA5DDE346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0801461A-2829-0389-CC18-080A24566B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ED4110D-EC9B-5B7F-484B-63D397DC43F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93C78AF0-B345-FC36-990F-7A449EB24BE3}"/>
              </a:ext>
            </a:extLst>
          </p:cNvPr>
          <p:cNvSpPr>
            <a:spLocks noGrp="1"/>
          </p:cNvSpPr>
          <p:nvPr>
            <p:ph type="dt" sz="half" idx="10"/>
          </p:nvPr>
        </p:nvSpPr>
        <p:spPr/>
        <p:txBody>
          <a:bodyPr/>
          <a:lstStyle/>
          <a:p>
            <a:fld id="{91C501C6-BD94-8242-AE6A-8687E7777853}" type="datetime1">
              <a:rPr lang="de-DE" smtClean="0"/>
              <a:t>28.02.25</a:t>
            </a:fld>
            <a:endParaRPr lang="en-DE"/>
          </a:p>
        </p:txBody>
      </p:sp>
      <p:sp>
        <p:nvSpPr>
          <p:cNvPr id="8" name="Footer Placeholder 7">
            <a:extLst>
              <a:ext uri="{FF2B5EF4-FFF2-40B4-BE49-F238E27FC236}">
                <a16:creationId xmlns:a16="http://schemas.microsoft.com/office/drawing/2014/main" id="{A626D1DC-EA3D-74D9-E33D-5435B2C0FA1A}"/>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8A897F0E-8078-60B2-A954-EFC68774B0AE}"/>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3787492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C7638-F57A-39D7-FEF8-8C65DA10F4B3}"/>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76C445AD-F467-41C0-E732-F074B0CE8870}"/>
              </a:ext>
            </a:extLst>
          </p:cNvPr>
          <p:cNvSpPr>
            <a:spLocks noGrp="1"/>
          </p:cNvSpPr>
          <p:nvPr>
            <p:ph type="dt" sz="half" idx="10"/>
          </p:nvPr>
        </p:nvSpPr>
        <p:spPr/>
        <p:txBody>
          <a:bodyPr/>
          <a:lstStyle/>
          <a:p>
            <a:fld id="{B80D1451-2F82-0E4E-BAFF-F95F353F7C1C}" type="datetime1">
              <a:rPr lang="de-DE" smtClean="0"/>
              <a:t>28.02.25</a:t>
            </a:fld>
            <a:endParaRPr lang="en-DE"/>
          </a:p>
        </p:txBody>
      </p:sp>
      <p:sp>
        <p:nvSpPr>
          <p:cNvPr id="4" name="Footer Placeholder 3">
            <a:extLst>
              <a:ext uri="{FF2B5EF4-FFF2-40B4-BE49-F238E27FC236}">
                <a16:creationId xmlns:a16="http://schemas.microsoft.com/office/drawing/2014/main" id="{2B7C117D-81EE-83B9-EB79-C341EF4F5584}"/>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18852EFD-92C6-A7F8-9A10-6A4017AB7E7F}"/>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744505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774AF-1052-0C1F-E1C2-98CCB58B7BAF}"/>
              </a:ext>
            </a:extLst>
          </p:cNvPr>
          <p:cNvSpPr>
            <a:spLocks noGrp="1"/>
          </p:cNvSpPr>
          <p:nvPr>
            <p:ph type="dt" sz="half" idx="10"/>
          </p:nvPr>
        </p:nvSpPr>
        <p:spPr/>
        <p:txBody>
          <a:bodyPr/>
          <a:lstStyle/>
          <a:p>
            <a:fld id="{87C252B5-37E8-D649-A11D-8D60B60EA2D2}" type="datetime1">
              <a:rPr lang="de-DE" smtClean="0"/>
              <a:t>28.02.25</a:t>
            </a:fld>
            <a:endParaRPr lang="en-DE"/>
          </a:p>
        </p:txBody>
      </p:sp>
      <p:sp>
        <p:nvSpPr>
          <p:cNvPr id="3" name="Footer Placeholder 2">
            <a:extLst>
              <a:ext uri="{FF2B5EF4-FFF2-40B4-BE49-F238E27FC236}">
                <a16:creationId xmlns:a16="http://schemas.microsoft.com/office/drawing/2014/main" id="{0CE40B6D-8C03-5AD8-3106-D8C2448F077D}"/>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A5E3EC16-8344-2C7B-D7AF-7C1AB679FFF1}"/>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2384489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2AA94-D5C8-F0FF-E8EE-DEA613A5DA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6CE9686C-7A68-6B14-64AB-27C5BAB6AA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06EF0E03-2E87-DCC9-2575-E190EB368B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BD9C03-6768-2E74-DF36-23E8C69E27BE}"/>
              </a:ext>
            </a:extLst>
          </p:cNvPr>
          <p:cNvSpPr>
            <a:spLocks noGrp="1"/>
          </p:cNvSpPr>
          <p:nvPr>
            <p:ph type="dt" sz="half" idx="10"/>
          </p:nvPr>
        </p:nvSpPr>
        <p:spPr/>
        <p:txBody>
          <a:bodyPr/>
          <a:lstStyle/>
          <a:p>
            <a:fld id="{758F3B7F-4FEA-784C-B3FE-A5DA3818DAF9}" type="datetime1">
              <a:rPr lang="de-DE" smtClean="0"/>
              <a:t>28.02.25</a:t>
            </a:fld>
            <a:endParaRPr lang="en-DE"/>
          </a:p>
        </p:txBody>
      </p:sp>
      <p:sp>
        <p:nvSpPr>
          <p:cNvPr id="6" name="Footer Placeholder 5">
            <a:extLst>
              <a:ext uri="{FF2B5EF4-FFF2-40B4-BE49-F238E27FC236}">
                <a16:creationId xmlns:a16="http://schemas.microsoft.com/office/drawing/2014/main" id="{0BD792E7-F643-9394-5C0C-A476977A2471}"/>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28D42852-897A-A699-7E11-2520569DA585}"/>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2172741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B067-6073-F5C6-8BA3-4F1B02AD556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1485B58C-C528-0831-3870-07A4C9E8D1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3913A3FE-3DBF-3791-7164-A81C324C6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466469-45C1-32BF-C500-F713AFE3FEA6}"/>
              </a:ext>
            </a:extLst>
          </p:cNvPr>
          <p:cNvSpPr>
            <a:spLocks noGrp="1"/>
          </p:cNvSpPr>
          <p:nvPr>
            <p:ph type="dt" sz="half" idx="10"/>
          </p:nvPr>
        </p:nvSpPr>
        <p:spPr/>
        <p:txBody>
          <a:bodyPr/>
          <a:lstStyle/>
          <a:p>
            <a:fld id="{A76A4928-1A7D-0E42-87F0-252CBE1B3E51}" type="datetime1">
              <a:rPr lang="de-DE" smtClean="0"/>
              <a:t>28.02.25</a:t>
            </a:fld>
            <a:endParaRPr lang="en-DE"/>
          </a:p>
        </p:txBody>
      </p:sp>
      <p:sp>
        <p:nvSpPr>
          <p:cNvPr id="6" name="Footer Placeholder 5">
            <a:extLst>
              <a:ext uri="{FF2B5EF4-FFF2-40B4-BE49-F238E27FC236}">
                <a16:creationId xmlns:a16="http://schemas.microsoft.com/office/drawing/2014/main" id="{314732B8-46BE-D7A6-A4E6-7586E7AA0295}"/>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45474243-0CDE-5FA1-6993-4EF59C211295}"/>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3350458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E24A5-B5B6-FBA2-3D49-297F3EC83D7A}"/>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9BB271C3-67AE-8B3E-684B-D89CC492AB5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B77F1A60-2285-AD2D-F14D-01F70B307E8E}"/>
              </a:ext>
            </a:extLst>
          </p:cNvPr>
          <p:cNvSpPr>
            <a:spLocks noGrp="1"/>
          </p:cNvSpPr>
          <p:nvPr>
            <p:ph type="dt" sz="half" idx="10"/>
          </p:nvPr>
        </p:nvSpPr>
        <p:spPr/>
        <p:txBody>
          <a:bodyPr/>
          <a:lstStyle/>
          <a:p>
            <a:fld id="{E724A05E-9B82-0A41-87C9-690919A53C48}" type="datetime1">
              <a:rPr lang="de-DE" smtClean="0"/>
              <a:t>28.02.25</a:t>
            </a:fld>
            <a:endParaRPr lang="en-DE"/>
          </a:p>
        </p:txBody>
      </p:sp>
      <p:sp>
        <p:nvSpPr>
          <p:cNvPr id="5" name="Footer Placeholder 4">
            <a:extLst>
              <a:ext uri="{FF2B5EF4-FFF2-40B4-BE49-F238E27FC236}">
                <a16:creationId xmlns:a16="http://schemas.microsoft.com/office/drawing/2014/main" id="{9AC3C06B-9871-38A9-F4DE-744534A19349}"/>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A0B7F31C-A819-6B74-665E-A661731D328D}"/>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1017849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9D55E7-4A00-97E1-293C-051ED8F0551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7A56062F-1B2D-6B6A-788C-90071D9425E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41750403-CF31-6F64-0DE1-B972D11675FC}"/>
              </a:ext>
            </a:extLst>
          </p:cNvPr>
          <p:cNvSpPr>
            <a:spLocks noGrp="1"/>
          </p:cNvSpPr>
          <p:nvPr>
            <p:ph type="dt" sz="half" idx="10"/>
          </p:nvPr>
        </p:nvSpPr>
        <p:spPr/>
        <p:txBody>
          <a:bodyPr/>
          <a:lstStyle/>
          <a:p>
            <a:fld id="{2084C565-AF0A-0E47-85F4-37FC21A836AD}" type="datetime1">
              <a:rPr lang="de-DE" smtClean="0"/>
              <a:t>28.02.25</a:t>
            </a:fld>
            <a:endParaRPr lang="en-DE"/>
          </a:p>
        </p:txBody>
      </p:sp>
      <p:sp>
        <p:nvSpPr>
          <p:cNvPr id="5" name="Footer Placeholder 4">
            <a:extLst>
              <a:ext uri="{FF2B5EF4-FFF2-40B4-BE49-F238E27FC236}">
                <a16:creationId xmlns:a16="http://schemas.microsoft.com/office/drawing/2014/main" id="{86D2F56C-3FA6-D901-0D8D-C88855E71090}"/>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F6EB7BFD-F7DF-1B83-03B7-D3D888B4EF00}"/>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117192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7A3CE5-E66D-3EE2-7DE7-0B51E0FE9A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6FCA4A2A-D800-EDF1-1CC8-4DB0B5942B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21CE4D5B-A51C-9A26-6BE8-6C7A65F4C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A38BD7-53F0-B54B-A2F5-2A620B704C27}" type="datetime1">
              <a:rPr lang="de-DE" smtClean="0"/>
              <a:t>28.02.25</a:t>
            </a:fld>
            <a:endParaRPr lang="en-DE"/>
          </a:p>
        </p:txBody>
      </p:sp>
      <p:sp>
        <p:nvSpPr>
          <p:cNvPr id="5" name="Footer Placeholder 4">
            <a:extLst>
              <a:ext uri="{FF2B5EF4-FFF2-40B4-BE49-F238E27FC236}">
                <a16:creationId xmlns:a16="http://schemas.microsoft.com/office/drawing/2014/main" id="{EA296A29-8EC1-1666-4937-C3DEB9622E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DE"/>
          </a:p>
        </p:txBody>
      </p:sp>
      <p:sp>
        <p:nvSpPr>
          <p:cNvPr id="6" name="Slide Number Placeholder 5">
            <a:extLst>
              <a:ext uri="{FF2B5EF4-FFF2-40B4-BE49-F238E27FC236}">
                <a16:creationId xmlns:a16="http://schemas.microsoft.com/office/drawing/2014/main" id="{266D8047-00D9-A46F-8FD0-4301766CD8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896FC8-94B1-2146-9746-BA93E9AE2A73}" type="slidenum">
              <a:rPr lang="en-DE" smtClean="0"/>
              <a:t>‹#›</a:t>
            </a:fld>
            <a:endParaRPr lang="en-DE"/>
          </a:p>
        </p:txBody>
      </p:sp>
    </p:spTree>
    <p:extLst>
      <p:ext uri="{BB962C8B-B14F-4D97-AF65-F5344CB8AC3E}">
        <p14:creationId xmlns:p14="http://schemas.microsoft.com/office/powerpoint/2010/main" val="1333336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A8BE6D7D.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3_233585A9.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07_E604D82E.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89FDD-33A7-A0C1-4073-C98BD0EEA35A}"/>
              </a:ext>
            </a:extLst>
          </p:cNvPr>
          <p:cNvSpPr>
            <a:spLocks noGrp="1"/>
          </p:cNvSpPr>
          <p:nvPr>
            <p:ph type="ctrTitle"/>
          </p:nvPr>
        </p:nvSpPr>
        <p:spPr/>
        <p:txBody>
          <a:bodyPr/>
          <a:lstStyle/>
          <a:p>
            <a:r>
              <a:rPr lang="en-DE"/>
              <a:t>duo – digital und offen</a:t>
            </a:r>
          </a:p>
        </p:txBody>
      </p:sp>
      <p:sp>
        <p:nvSpPr>
          <p:cNvPr id="3" name="Subtitle 2">
            <a:extLst>
              <a:ext uri="{FF2B5EF4-FFF2-40B4-BE49-F238E27FC236}">
                <a16:creationId xmlns:a16="http://schemas.microsoft.com/office/drawing/2014/main" id="{C1587A06-8E15-2380-416A-110349C8E410}"/>
              </a:ext>
            </a:extLst>
          </p:cNvPr>
          <p:cNvSpPr>
            <a:spLocks noGrp="1"/>
          </p:cNvSpPr>
          <p:nvPr>
            <p:ph type="subTitle" idx="1"/>
          </p:nvPr>
        </p:nvSpPr>
        <p:spPr/>
        <p:txBody>
          <a:bodyPr vert="horz" lIns="91440" tIns="45720" rIns="91440" bIns="45720" rtlCol="0" anchor="t">
            <a:normAutofit/>
          </a:bodyPr>
          <a:lstStyle/>
          <a:p>
            <a:r>
              <a:rPr lang="en-DE" dirty="0"/>
              <a:t>das Online-Portal, das Schule und Forschung zusammenbringt</a:t>
            </a:r>
          </a:p>
        </p:txBody>
      </p:sp>
    </p:spTree>
    <p:extLst>
      <p:ext uri="{BB962C8B-B14F-4D97-AF65-F5344CB8AC3E}">
        <p14:creationId xmlns:p14="http://schemas.microsoft.com/office/powerpoint/2010/main" val="1256236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F80C-368F-76DE-241A-8366A8198ECF}"/>
              </a:ext>
            </a:extLst>
          </p:cNvPr>
          <p:cNvSpPr>
            <a:spLocks noGrp="1"/>
          </p:cNvSpPr>
          <p:nvPr>
            <p:ph type="title"/>
          </p:nvPr>
        </p:nvSpPr>
        <p:spPr/>
        <p:txBody>
          <a:bodyPr/>
          <a:lstStyle/>
          <a:p>
            <a:r>
              <a:rPr lang="de-DE" dirty="0"/>
              <a:t>1. „duo“ – digital und offen</a:t>
            </a:r>
          </a:p>
        </p:txBody>
      </p:sp>
      <p:sp>
        <p:nvSpPr>
          <p:cNvPr id="3" name="Content Placeholder 2">
            <a:extLst>
              <a:ext uri="{FF2B5EF4-FFF2-40B4-BE49-F238E27FC236}">
                <a16:creationId xmlns:a16="http://schemas.microsoft.com/office/drawing/2014/main" id="{71D13013-97AB-C585-2309-F8C1B10B3609}"/>
              </a:ext>
            </a:extLst>
          </p:cNvPr>
          <p:cNvSpPr>
            <a:spLocks noGrp="1"/>
          </p:cNvSpPr>
          <p:nvPr>
            <p:ph idx="1"/>
          </p:nvPr>
        </p:nvSpPr>
        <p:spPr/>
        <p:txBody>
          <a:bodyPr>
            <a:normAutofit/>
          </a:bodyPr>
          <a:lstStyle/>
          <a:p>
            <a:r>
              <a:rPr lang="de-DE" dirty="0"/>
              <a:t>„duo“ ist das Online-Portal des Tübingen Center </a:t>
            </a:r>
            <a:r>
              <a:rPr lang="de-DE" dirty="0" err="1"/>
              <a:t>for</a:t>
            </a:r>
            <a:r>
              <a:rPr lang="de-DE" dirty="0"/>
              <a:t> Digital Education der Universität Tübingen, das der Bildungsgemeinschaft forschungsbasierte und praxiserprobte Materialien und Ressourcen zur Verfügung stellt. Alle Materialien und Ressourcen auf „duo“ sind O</a:t>
            </a:r>
            <a:r>
              <a:rPr lang="de-DE" dirty="0">
                <a:solidFill>
                  <a:srgbClr val="3F3F3F"/>
                </a:solidFill>
                <a:effectLst/>
                <a:latin typeface="Helvetica" pitchFamily="2" charset="0"/>
              </a:rPr>
              <a:t>ER, also </a:t>
            </a:r>
            <a:r>
              <a:rPr lang="de-DE" b="1" dirty="0">
                <a:solidFill>
                  <a:srgbClr val="3F3F3F"/>
                </a:solidFill>
                <a:effectLst/>
                <a:latin typeface="Helvetica" pitchFamily="2" charset="0"/>
              </a:rPr>
              <a:t>Open Educational Resources</a:t>
            </a:r>
            <a:r>
              <a:rPr lang="de-DE" dirty="0">
                <a:solidFill>
                  <a:srgbClr val="3F3F3F"/>
                </a:solidFill>
                <a:effectLst/>
                <a:latin typeface="Helvetica" pitchFamily="2" charset="0"/>
              </a:rPr>
              <a:t>, die kostenlos genutzt und beliebig verändert werden </a:t>
            </a:r>
            <a:r>
              <a:rPr lang="de-DE" dirty="0"/>
              <a:t>dürfen.</a:t>
            </a:r>
            <a:endParaRPr lang="de-DE" dirty="0">
              <a:solidFill>
                <a:srgbClr val="3F3F3F"/>
              </a:solidFill>
              <a:effectLst/>
              <a:latin typeface="Helvetica" pitchFamily="2" charset="0"/>
            </a:endParaRPr>
          </a:p>
          <a:p>
            <a:pPr marL="0" lvl="0" indent="0">
              <a:buNone/>
            </a:pPr>
            <a:endParaRPr lang="de-DE" dirty="0"/>
          </a:p>
        </p:txBody>
      </p:sp>
    </p:spTree>
    <p:extLst>
      <p:ext uri="{BB962C8B-B14F-4D97-AF65-F5344CB8AC3E}">
        <p14:creationId xmlns:p14="http://schemas.microsoft.com/office/powerpoint/2010/main" val="2831052157"/>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7AF0-BF16-1D40-7459-362E0F47EA2B}"/>
              </a:ext>
            </a:extLst>
          </p:cNvPr>
          <p:cNvSpPr>
            <a:spLocks noGrp="1"/>
          </p:cNvSpPr>
          <p:nvPr>
            <p:ph type="title"/>
          </p:nvPr>
        </p:nvSpPr>
        <p:spPr/>
        <p:txBody>
          <a:bodyPr/>
          <a:lstStyle/>
          <a:p>
            <a:r>
              <a:rPr lang="de-DE" dirty="0"/>
              <a:t>3. </a:t>
            </a:r>
            <a:r>
              <a:rPr lang="de-DE" dirty="0" err="1"/>
              <a:t>Andwendbare</a:t>
            </a:r>
            <a:r>
              <a:rPr lang="de-DE" dirty="0"/>
              <a:t> Materialien für Lehrkräfte und Fortbildende</a:t>
            </a:r>
          </a:p>
        </p:txBody>
      </p:sp>
      <p:sp>
        <p:nvSpPr>
          <p:cNvPr id="3" name="Content Placeholder 2">
            <a:extLst>
              <a:ext uri="{FF2B5EF4-FFF2-40B4-BE49-F238E27FC236}">
                <a16:creationId xmlns:a16="http://schemas.microsoft.com/office/drawing/2014/main" id="{593156FC-DEAB-2028-02A2-6222243AF53D}"/>
              </a:ext>
            </a:extLst>
          </p:cNvPr>
          <p:cNvSpPr>
            <a:spLocks noGrp="1"/>
          </p:cNvSpPr>
          <p:nvPr>
            <p:ph idx="1"/>
          </p:nvPr>
        </p:nvSpPr>
        <p:spPr>
          <a:xfrm>
            <a:off x="838200" y="1825625"/>
            <a:ext cx="10515600" cy="2653385"/>
          </a:xfrm>
        </p:spPr>
        <p:txBody>
          <a:bodyPr>
            <a:normAutofit lnSpcReduction="10000"/>
          </a:bodyPr>
          <a:lstStyle/>
          <a:p>
            <a:r>
              <a:rPr lang="de-DE" dirty="0"/>
              <a:t>Das Portal „duo“ bietet Ihnen eine besonders nützliche Informationsquelle, wenn Sie sich über den Einsatz, die Integration und die Möglichkeiten sowie Einschränkungen digitaler Medien im Bildungskontext informieren oder lernen möchten.</a:t>
            </a:r>
          </a:p>
          <a:p>
            <a:r>
              <a:rPr lang="de-DE" dirty="0"/>
              <a:t>Das Portal „duo“ stellt Ihnen sowohl direkt anwendbare Ressourcen als auch forschungsbasierte Weiterbildungsmaterialien zur Verfügung.</a:t>
            </a:r>
          </a:p>
          <a:p>
            <a:endParaRPr lang="de-DE" dirty="0"/>
          </a:p>
          <a:p>
            <a:endParaRPr lang="de-DE" dirty="0"/>
          </a:p>
        </p:txBody>
      </p:sp>
      <p:graphicFrame>
        <p:nvGraphicFramePr>
          <p:cNvPr id="4" name="Table 3">
            <a:extLst>
              <a:ext uri="{FF2B5EF4-FFF2-40B4-BE49-F238E27FC236}">
                <a16:creationId xmlns:a16="http://schemas.microsoft.com/office/drawing/2014/main" id="{B27961C8-E139-0B28-489B-753C209654D8}"/>
              </a:ext>
            </a:extLst>
          </p:cNvPr>
          <p:cNvGraphicFramePr>
            <a:graphicFrameLocks noGrp="1"/>
          </p:cNvGraphicFramePr>
          <p:nvPr>
            <p:extLst>
              <p:ext uri="{D42A27DB-BD31-4B8C-83A1-F6EECF244321}">
                <p14:modId xmlns:p14="http://schemas.microsoft.com/office/powerpoint/2010/main" val="375914623"/>
              </p:ext>
            </p:extLst>
          </p:nvPr>
        </p:nvGraphicFramePr>
        <p:xfrm>
          <a:off x="838200" y="4613947"/>
          <a:ext cx="10749366" cy="2002008"/>
        </p:xfrm>
        <a:graphic>
          <a:graphicData uri="http://schemas.openxmlformats.org/drawingml/2006/table">
            <a:tbl>
              <a:tblPr firstRow="1" bandRow="1">
                <a:tableStyleId>{5C22544A-7EE6-4342-B048-85BDC9FD1C3A}</a:tableStyleId>
              </a:tblPr>
              <a:tblGrid>
                <a:gridCol w="5374683">
                  <a:extLst>
                    <a:ext uri="{9D8B030D-6E8A-4147-A177-3AD203B41FA5}">
                      <a16:colId xmlns:a16="http://schemas.microsoft.com/office/drawing/2014/main" val="2388969940"/>
                    </a:ext>
                  </a:extLst>
                </a:gridCol>
                <a:gridCol w="5374683">
                  <a:extLst>
                    <a:ext uri="{9D8B030D-6E8A-4147-A177-3AD203B41FA5}">
                      <a16:colId xmlns:a16="http://schemas.microsoft.com/office/drawing/2014/main" val="3835514809"/>
                    </a:ext>
                  </a:extLst>
                </a:gridCol>
              </a:tblGrid>
              <a:tr h="4953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a:t>Direkt anwendbare Ressourcen</a:t>
                      </a:r>
                    </a:p>
                  </a:txBody>
                  <a:tcPr/>
                </a:tc>
                <a:tc>
                  <a:txBody>
                    <a:bodyPr/>
                    <a:lstStyle/>
                    <a:p>
                      <a:pPr algn="ctr"/>
                      <a:r>
                        <a:rPr lang="de-DE" sz="2000" dirty="0"/>
                        <a:t>Weiterbildungsmaterialien</a:t>
                      </a:r>
                    </a:p>
                  </a:txBody>
                  <a:tcPr/>
                </a:tc>
                <a:extLst>
                  <a:ext uri="{0D108BD9-81ED-4DB2-BD59-A6C34878D82A}">
                    <a16:rowId xmlns:a16="http://schemas.microsoft.com/office/drawing/2014/main" val="1467785588"/>
                  </a:ext>
                </a:extLst>
              </a:tr>
              <a:tr h="502222">
                <a:tc>
                  <a:txBody>
                    <a:bodyPr/>
                    <a:lstStyle/>
                    <a:p>
                      <a:r>
                        <a:rPr lang="de-DE" sz="2000" dirty="0"/>
                        <a:t>Unterrichtsmaterialien</a:t>
                      </a:r>
                    </a:p>
                  </a:txBody>
                  <a:tcPr/>
                </a:tc>
                <a:tc>
                  <a:txBody>
                    <a:bodyPr/>
                    <a:lstStyle/>
                    <a:p>
                      <a:r>
                        <a:rPr lang="de-DE" sz="2000" dirty="0"/>
                        <a:t>Kompaktberichte</a:t>
                      </a:r>
                    </a:p>
                  </a:txBody>
                  <a:tcPr/>
                </a:tc>
                <a:extLst>
                  <a:ext uri="{0D108BD9-81ED-4DB2-BD59-A6C34878D82A}">
                    <a16:rowId xmlns:a16="http://schemas.microsoft.com/office/drawing/2014/main" val="2834554297"/>
                  </a:ext>
                </a:extLst>
              </a:tr>
              <a:tr h="502222">
                <a:tc>
                  <a:txBody>
                    <a:bodyPr/>
                    <a:lstStyle/>
                    <a:p>
                      <a:r>
                        <a:rPr lang="de-DE" sz="2000" dirty="0"/>
                        <a:t>Fortbildungskonzepte</a:t>
                      </a:r>
                    </a:p>
                  </a:txBody>
                  <a:tcPr/>
                </a:tc>
                <a:tc>
                  <a:txBody>
                    <a:bodyPr/>
                    <a:lstStyle/>
                    <a:p>
                      <a:r>
                        <a:rPr lang="de-DE" sz="2000" dirty="0"/>
                        <a:t>Erklärvideos</a:t>
                      </a:r>
                    </a:p>
                  </a:txBody>
                  <a:tcPr/>
                </a:tc>
                <a:extLst>
                  <a:ext uri="{0D108BD9-81ED-4DB2-BD59-A6C34878D82A}">
                    <a16:rowId xmlns:a16="http://schemas.microsoft.com/office/drawing/2014/main" val="4199101752"/>
                  </a:ext>
                </a:extLst>
              </a:tr>
              <a:tr h="502222">
                <a:tc>
                  <a:txBody>
                    <a:bodyPr/>
                    <a:lstStyle/>
                    <a:p>
                      <a:endParaRPr lang="de-DE" sz="2000" dirty="0"/>
                    </a:p>
                  </a:txBody>
                  <a:tcPr/>
                </a:tc>
                <a:tc>
                  <a:txBody>
                    <a:bodyPr/>
                    <a:lstStyle/>
                    <a:p>
                      <a:r>
                        <a:rPr lang="de-DE" sz="2000" dirty="0"/>
                        <a:t>Forschungsbasierte Hinweise</a:t>
                      </a:r>
                    </a:p>
                  </a:txBody>
                  <a:tcPr/>
                </a:tc>
                <a:extLst>
                  <a:ext uri="{0D108BD9-81ED-4DB2-BD59-A6C34878D82A}">
                    <a16:rowId xmlns:a16="http://schemas.microsoft.com/office/drawing/2014/main" val="2302895177"/>
                  </a:ext>
                </a:extLst>
              </a:tr>
            </a:tbl>
          </a:graphicData>
        </a:graphic>
      </p:graphicFrame>
    </p:spTree>
    <p:extLst>
      <p:ext uri="{BB962C8B-B14F-4D97-AF65-F5344CB8AC3E}">
        <p14:creationId xmlns:p14="http://schemas.microsoft.com/office/powerpoint/2010/main" val="590710185"/>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3246-6C4C-69AE-0500-BFF8D944FF4C}"/>
              </a:ext>
            </a:extLst>
          </p:cNvPr>
          <p:cNvSpPr>
            <a:spLocks noGrp="1"/>
          </p:cNvSpPr>
          <p:nvPr>
            <p:ph type="title"/>
          </p:nvPr>
        </p:nvSpPr>
        <p:spPr/>
        <p:txBody>
          <a:bodyPr/>
          <a:lstStyle/>
          <a:p>
            <a:r>
              <a:rPr lang="de-DE" dirty="0"/>
              <a:t>4.1 Kompaktberichte – wissenschaftlich fundiert und praxisnah aufbereitet</a:t>
            </a:r>
          </a:p>
        </p:txBody>
      </p:sp>
      <p:sp>
        <p:nvSpPr>
          <p:cNvPr id="3" name="Content Placeholder 2">
            <a:extLst>
              <a:ext uri="{FF2B5EF4-FFF2-40B4-BE49-F238E27FC236}">
                <a16:creationId xmlns:a16="http://schemas.microsoft.com/office/drawing/2014/main" id="{01A48607-9ABA-0E91-3B32-B8957136FE57}"/>
              </a:ext>
            </a:extLst>
          </p:cNvPr>
          <p:cNvSpPr>
            <a:spLocks noGrp="1"/>
          </p:cNvSpPr>
          <p:nvPr>
            <p:ph idx="1"/>
          </p:nvPr>
        </p:nvSpPr>
        <p:spPr/>
        <p:txBody>
          <a:bodyPr>
            <a:normAutofit fontScale="92500"/>
          </a:bodyPr>
          <a:lstStyle/>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Kompaktberichte sind ausführliche Aufarbeitungen, die Sie dabei unterstützten sollen, aktuelle Forschungsergebnisse zu verstehen und im Schulalltag sachkundig anzuwenden. </a:t>
            </a:r>
          </a:p>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Für die Erstellung der Kompaktberichte:</a:t>
            </a:r>
          </a:p>
          <a:p>
            <a:r>
              <a:rPr lang="de-DE" dirty="0">
                <a:latin typeface="Aptos" panose="020B0004020202020204" pitchFamily="34" charset="0"/>
                <a:ea typeface="Aptos" panose="020B0004020202020204" pitchFamily="34" charset="0"/>
                <a:cs typeface="Times New Roman" panose="02020603050405020304" pitchFamily="18" charset="0"/>
              </a:rPr>
              <a:t>wählen wir schulrelevante Themen aus.</a:t>
            </a:r>
          </a:p>
          <a:p>
            <a:r>
              <a:rPr lang="de-DE" sz="2800" dirty="0">
                <a:effectLst/>
                <a:latin typeface="Aptos" panose="020B0004020202020204" pitchFamily="34" charset="0"/>
                <a:ea typeface="Aptos" panose="020B0004020202020204" pitchFamily="34" charset="0"/>
                <a:cs typeface="Times New Roman" panose="02020603050405020304" pitchFamily="18" charset="0"/>
              </a:rPr>
              <a:t>bereiten wir die Themen verständlich und praxisnah auf.</a:t>
            </a:r>
          </a:p>
          <a:p>
            <a:r>
              <a:rPr lang="de-DE" sz="2800" dirty="0">
                <a:effectLst/>
                <a:latin typeface="Aptos" panose="020B0004020202020204" pitchFamily="34" charset="0"/>
                <a:ea typeface="Aptos" panose="020B0004020202020204" pitchFamily="34" charset="0"/>
                <a:cs typeface="Times New Roman" panose="02020603050405020304" pitchFamily="18" charset="0"/>
              </a:rPr>
              <a:t>stützen wir die Inhalte auf Forschungserkenntnisse, die aus systematisch erarbeitet</a:t>
            </a:r>
            <a:r>
              <a:rPr lang="de-DE" dirty="0">
                <a:latin typeface="Aptos" panose="020B0004020202020204" pitchFamily="34" charset="0"/>
                <a:ea typeface="Aptos" panose="020B0004020202020204" pitchFamily="34" charset="0"/>
                <a:cs typeface="Times New Roman" panose="02020603050405020304" pitchFamily="18" charset="0"/>
              </a:rPr>
              <a:t>en </a:t>
            </a:r>
            <a:r>
              <a:rPr lang="de-DE" sz="2800" dirty="0">
                <a:effectLst/>
                <a:latin typeface="Aptos" panose="020B0004020202020204" pitchFamily="34" charset="0"/>
                <a:ea typeface="Aptos" panose="020B0004020202020204" pitchFamily="34" charset="0"/>
                <a:cs typeface="Times New Roman" panose="02020603050405020304" pitchFamily="18" charset="0"/>
              </a:rPr>
              <a:t>Forschungssynthesen abgeleitet werden.</a:t>
            </a:r>
          </a:p>
          <a:p>
            <a:r>
              <a:rPr lang="de-DE" dirty="0">
                <a:latin typeface="Aptos" panose="020B0004020202020204" pitchFamily="34" charset="0"/>
                <a:ea typeface="Aptos" panose="020B0004020202020204" pitchFamily="34" charset="0"/>
                <a:cs typeface="Times New Roman" panose="02020603050405020304" pitchFamily="18" charset="0"/>
              </a:rPr>
              <a:t>evaluieren und bewerten wir die zugrunde liegende methodische Qualität der jeweiligen Forschungssynthesen. </a:t>
            </a:r>
            <a:endParaRPr lang="de-DE" sz="2800" dirty="0">
              <a:effectLst/>
              <a:latin typeface="Aptos" panose="020B0004020202020204" pitchFamily="34" charset="0"/>
              <a:ea typeface="Aptos" panose="020B0004020202020204" pitchFamily="34" charset="0"/>
              <a:cs typeface="Times New Roman" panose="02020603050405020304" pitchFamily="18" charset="0"/>
            </a:endParaRPr>
          </a:p>
          <a:p>
            <a:endParaRPr lang="de-DE"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75337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EB6E8-D72A-0808-A60B-0412A27E8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512A4-EED2-4AB2-2E49-ADC779EB3CE6}"/>
              </a:ext>
            </a:extLst>
          </p:cNvPr>
          <p:cNvSpPr>
            <a:spLocks noGrp="1"/>
          </p:cNvSpPr>
          <p:nvPr>
            <p:ph type="title"/>
          </p:nvPr>
        </p:nvSpPr>
        <p:spPr/>
        <p:txBody>
          <a:bodyPr/>
          <a:lstStyle/>
          <a:p>
            <a:r>
              <a:rPr lang="de-DE" dirty="0"/>
              <a:t>4.2 „duo“- Materialien: Forschungshinweise</a:t>
            </a:r>
          </a:p>
        </p:txBody>
      </p:sp>
      <p:sp>
        <p:nvSpPr>
          <p:cNvPr id="3" name="Content Placeholder 2">
            <a:extLst>
              <a:ext uri="{FF2B5EF4-FFF2-40B4-BE49-F238E27FC236}">
                <a16:creationId xmlns:a16="http://schemas.microsoft.com/office/drawing/2014/main" id="{7E93B560-D4D3-C7B4-6CB9-34AD323581C0}"/>
              </a:ext>
            </a:extLst>
          </p:cNvPr>
          <p:cNvSpPr>
            <a:spLocks noGrp="1"/>
          </p:cNvSpPr>
          <p:nvPr>
            <p:ph idx="1"/>
          </p:nvPr>
        </p:nvSpPr>
        <p:spPr/>
        <p:txBody>
          <a:bodyPr/>
          <a:lstStyle/>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Schriftliche und audiovisuelle Forschungshinweise geben kurze Einblicke in das Forschungsfeld und unterstützen den didaktisch sinnvollen Einsatz digitaler Medien im Unterricht.</a:t>
            </a:r>
          </a:p>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Sie stellen Forschungsergebnisse für den spezifischen Einsatz digitaler Medien vor und erläutern Gelingensbedingungen.</a:t>
            </a:r>
          </a:p>
        </p:txBody>
      </p:sp>
    </p:spTree>
    <p:extLst>
      <p:ext uri="{BB962C8B-B14F-4D97-AF65-F5344CB8AC3E}">
        <p14:creationId xmlns:p14="http://schemas.microsoft.com/office/powerpoint/2010/main" val="1122995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846F6-CD65-2729-8676-1860F22D1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D75FE1-7427-D245-D72C-6E7B54107F6A}"/>
              </a:ext>
            </a:extLst>
          </p:cNvPr>
          <p:cNvSpPr>
            <a:spLocks noGrp="1"/>
          </p:cNvSpPr>
          <p:nvPr>
            <p:ph type="title"/>
          </p:nvPr>
        </p:nvSpPr>
        <p:spPr/>
        <p:txBody>
          <a:bodyPr/>
          <a:lstStyle/>
          <a:p>
            <a:r>
              <a:rPr lang="de-DE" dirty="0"/>
              <a:t>4.3 „duo“- Materialien: Unterrichtsmaterialien</a:t>
            </a:r>
          </a:p>
        </p:txBody>
      </p:sp>
      <p:sp>
        <p:nvSpPr>
          <p:cNvPr id="3" name="Content Placeholder 2">
            <a:extLst>
              <a:ext uri="{FF2B5EF4-FFF2-40B4-BE49-F238E27FC236}">
                <a16:creationId xmlns:a16="http://schemas.microsoft.com/office/drawing/2014/main" id="{820B28C1-9C56-41A9-B66B-4BB9ACA71AFF}"/>
              </a:ext>
            </a:extLst>
          </p:cNvPr>
          <p:cNvSpPr>
            <a:spLocks noGrp="1"/>
          </p:cNvSpPr>
          <p:nvPr>
            <p:ph idx="1"/>
          </p:nvPr>
        </p:nvSpPr>
        <p:spPr/>
        <p:txBody>
          <a:bodyPr vert="horz" lIns="91440" tIns="45720" rIns="91440" bIns="45720" rtlCol="0" anchor="t">
            <a:normAutofit/>
          </a:bodyPr>
          <a:lstStyle/>
          <a:p>
            <a:pPr marL="0" indent="0">
              <a:buNone/>
            </a:pPr>
            <a:r>
              <a:rPr lang="de-DE" dirty="0"/>
              <a:t>Unsere Unterrichtskonzepte verfolgen ein adaptives Unterrichtskonzept und wurden innerhalb des Projektes „Digitale Medien im adaptiven Unterricht der gymnasialen Oberstufe der Gemeinschaftsschulen“ entwickelt und evaluiert. </a:t>
            </a:r>
          </a:p>
          <a:p>
            <a:pPr marL="0" indent="0">
              <a:buNone/>
            </a:pPr>
            <a:r>
              <a:rPr lang="de-DE" dirty="0"/>
              <a:t>Die Einheiten können beliebig verändert und für die eigene Lerngruppe angepasst werden.</a:t>
            </a:r>
          </a:p>
        </p:txBody>
      </p:sp>
    </p:spTree>
    <p:extLst>
      <p:ext uri="{BB962C8B-B14F-4D97-AF65-F5344CB8AC3E}">
        <p14:creationId xmlns:p14="http://schemas.microsoft.com/office/powerpoint/2010/main" val="4088989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06196-0A0C-ABE9-E3D9-F8C6BFC2B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FD4BA-6CAF-12FF-7A82-115DD312705F}"/>
              </a:ext>
            </a:extLst>
          </p:cNvPr>
          <p:cNvSpPr>
            <a:spLocks noGrp="1"/>
          </p:cNvSpPr>
          <p:nvPr>
            <p:ph type="title"/>
          </p:nvPr>
        </p:nvSpPr>
        <p:spPr/>
        <p:txBody>
          <a:bodyPr/>
          <a:lstStyle/>
          <a:p>
            <a:r>
              <a:rPr lang="de-DE" dirty="0"/>
              <a:t>4.4 „duo“- Materialien: Fortbildungskonzepte</a:t>
            </a:r>
          </a:p>
        </p:txBody>
      </p:sp>
      <p:sp>
        <p:nvSpPr>
          <p:cNvPr id="3" name="Content Placeholder 2">
            <a:extLst>
              <a:ext uri="{FF2B5EF4-FFF2-40B4-BE49-F238E27FC236}">
                <a16:creationId xmlns:a16="http://schemas.microsoft.com/office/drawing/2014/main" id="{03A31BEB-1765-7F34-F28B-8583E323DA5C}"/>
              </a:ext>
            </a:extLst>
          </p:cNvPr>
          <p:cNvSpPr>
            <a:spLocks noGrp="1"/>
          </p:cNvSpPr>
          <p:nvPr>
            <p:ph idx="1"/>
          </p:nvPr>
        </p:nvSpPr>
        <p:spPr/>
        <p:txBody>
          <a:bodyPr/>
          <a:lstStyle/>
          <a:p>
            <a:pPr marL="0" indent="0">
              <a:buNone/>
            </a:pPr>
            <a:r>
              <a:rPr lang="de-DE" dirty="0"/>
              <a:t>Fortbildungskonzepte bestehen aus Lernmodule, </a:t>
            </a:r>
            <a:r>
              <a:rPr lang="de-DE" sz="2800" dirty="0">
                <a:effectLst/>
                <a:latin typeface="Aptos" panose="020B0004020202020204" pitchFamily="34" charset="0"/>
                <a:ea typeface="Aptos" panose="020B0004020202020204" pitchFamily="34" charset="0"/>
                <a:cs typeface="Times New Roman" panose="02020603050405020304" pitchFamily="18" charset="0"/>
              </a:rPr>
              <a:t>die gemeinsam mit Fachdidaktiken auf Basis aktueller wissenschaftlicher Erkenntnisse entwickelt wurden.</a:t>
            </a:r>
          </a:p>
          <a:p>
            <a:pPr marL="0" indent="0">
              <a:buNone/>
            </a:pPr>
            <a:r>
              <a:rPr lang="de-DE" dirty="0">
                <a:latin typeface="Aptos" panose="020B0004020202020204" pitchFamily="34" charset="0"/>
                <a:ea typeface="Aptos" panose="020B0004020202020204" pitchFamily="34" charset="0"/>
                <a:cs typeface="Times New Roman" panose="02020603050405020304" pitchFamily="18" charset="0"/>
              </a:rPr>
              <a:t>Die Module </a:t>
            </a:r>
            <a:r>
              <a:rPr lang="de-DE" sz="2800" dirty="0">
                <a:effectLst/>
                <a:latin typeface="Aptos" panose="020B0004020202020204" pitchFamily="34" charset="0"/>
                <a:ea typeface="Aptos" panose="020B0004020202020204" pitchFamily="34" charset="0"/>
                <a:cs typeface="Times New Roman" panose="02020603050405020304" pitchFamily="18" charset="0"/>
              </a:rPr>
              <a:t>bieten Lehrkräfte und Lehramtsstudierenden Anregungen zum didaktisch sinnvollen Einsatz digitaler Medien im Fachunterricht.</a:t>
            </a:r>
          </a:p>
        </p:txBody>
      </p:sp>
    </p:spTree>
    <p:extLst>
      <p:ext uri="{BB962C8B-B14F-4D97-AF65-F5344CB8AC3E}">
        <p14:creationId xmlns:p14="http://schemas.microsoft.com/office/powerpoint/2010/main" val="2160470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CA92-3EA5-246F-27FA-61727C446303}"/>
              </a:ext>
            </a:extLst>
          </p:cNvPr>
          <p:cNvSpPr>
            <a:spLocks noGrp="1"/>
          </p:cNvSpPr>
          <p:nvPr>
            <p:ph type="title"/>
          </p:nvPr>
        </p:nvSpPr>
        <p:spPr/>
        <p:txBody>
          <a:bodyPr/>
          <a:lstStyle/>
          <a:p>
            <a:r>
              <a:rPr lang="de-DE" dirty="0"/>
              <a:t>5. Wie finde ich die Materialien?</a:t>
            </a:r>
          </a:p>
        </p:txBody>
      </p:sp>
      <p:sp>
        <p:nvSpPr>
          <p:cNvPr id="3" name="Content Placeholder 2">
            <a:extLst>
              <a:ext uri="{FF2B5EF4-FFF2-40B4-BE49-F238E27FC236}">
                <a16:creationId xmlns:a16="http://schemas.microsoft.com/office/drawing/2014/main" id="{CC1CFDB4-E9A4-497E-A8A1-E8BC66650C3B}"/>
              </a:ext>
            </a:extLst>
          </p:cNvPr>
          <p:cNvSpPr>
            <a:spLocks noGrp="1"/>
          </p:cNvSpPr>
          <p:nvPr>
            <p:ph idx="1"/>
          </p:nvPr>
        </p:nvSpPr>
        <p:spPr/>
        <p:txBody>
          <a:bodyPr/>
          <a:lstStyle/>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Das Portal bietet eine nutzerfreundliche Suchfunktion, die Ihnen erlaubt, Materialien nach Typ, Schulart, Schulfach und andere relevante Filterkriterien zu finden.</a:t>
            </a:r>
          </a:p>
          <a:p>
            <a:pPr marL="0" indent="0">
              <a:buNone/>
            </a:pPr>
            <a:endParaRPr lang="de-DE" dirty="0">
              <a:latin typeface="Aptos" panose="020B0004020202020204" pitchFamily="34" charset="0"/>
              <a:cs typeface="Times New Roman" panose="02020603050405020304" pitchFamily="18" charset="0"/>
            </a:endParaRPr>
          </a:p>
          <a:p>
            <a:pPr marL="0" indent="0">
              <a:buNone/>
            </a:pPr>
            <a:r>
              <a:rPr lang="de-DE" dirty="0">
                <a:solidFill>
                  <a:schemeClr val="bg1">
                    <a:lumMod val="50000"/>
                  </a:schemeClr>
                </a:solidFill>
                <a:latin typeface="Aptos" panose="020B0004020202020204" pitchFamily="34" charset="0"/>
                <a:cs typeface="Times New Roman" panose="02020603050405020304" pitchFamily="18" charset="0"/>
              </a:rPr>
              <a:t>[Hier wäre gut eine Beispielsuche aufzunehmen]</a:t>
            </a:r>
            <a:endParaRPr lang="de-DE" dirty="0">
              <a:solidFill>
                <a:schemeClr val="bg1">
                  <a:lumMod val="50000"/>
                </a:schemeClr>
              </a:solidFill>
            </a:endParaRPr>
          </a:p>
        </p:txBody>
      </p:sp>
    </p:spTree>
    <p:extLst>
      <p:ext uri="{BB962C8B-B14F-4D97-AF65-F5344CB8AC3E}">
        <p14:creationId xmlns:p14="http://schemas.microsoft.com/office/powerpoint/2010/main" val="1400691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C6F9-DA33-EC96-DAAC-BD6B5AA62146}"/>
              </a:ext>
            </a:extLst>
          </p:cNvPr>
          <p:cNvSpPr>
            <a:spLocks noGrp="1"/>
          </p:cNvSpPr>
          <p:nvPr>
            <p:ph type="title"/>
          </p:nvPr>
        </p:nvSpPr>
        <p:spPr/>
        <p:txBody>
          <a:bodyPr/>
          <a:lstStyle/>
          <a:p>
            <a:r>
              <a:rPr lang="de-DE" dirty="0"/>
              <a:t>6. Call </a:t>
            </a:r>
            <a:r>
              <a:rPr lang="de-DE" dirty="0" err="1"/>
              <a:t>to</a:t>
            </a:r>
            <a:r>
              <a:rPr lang="de-DE" dirty="0"/>
              <a:t> </a:t>
            </a:r>
            <a:r>
              <a:rPr lang="de-DE" dirty="0" err="1"/>
              <a:t>action</a:t>
            </a:r>
            <a:r>
              <a:rPr lang="de-DE" dirty="0"/>
              <a:t>: Nutzen, Erfahrungen teilen und Feedback</a:t>
            </a:r>
          </a:p>
        </p:txBody>
      </p:sp>
      <p:sp>
        <p:nvSpPr>
          <p:cNvPr id="3" name="Content Placeholder 2">
            <a:extLst>
              <a:ext uri="{FF2B5EF4-FFF2-40B4-BE49-F238E27FC236}">
                <a16:creationId xmlns:a16="http://schemas.microsoft.com/office/drawing/2014/main" id="{C51FBC1A-0CB7-C1A0-E8E5-1824F4884BC2}"/>
              </a:ext>
            </a:extLst>
          </p:cNvPr>
          <p:cNvSpPr>
            <a:spLocks noGrp="1"/>
          </p:cNvSpPr>
          <p:nvPr>
            <p:ph idx="1"/>
          </p:nvPr>
        </p:nvSpPr>
        <p:spPr/>
        <p:txBody>
          <a:bodyPr vert="horz" lIns="91440" tIns="45720" rIns="91440" bIns="45720" rtlCol="0" anchor="t">
            <a:normAutofit lnSpcReduction="10000"/>
          </a:bodyPr>
          <a:lstStyle/>
          <a:p>
            <a:pPr marL="0" lvl="0" indent="0">
              <a:buNone/>
            </a:pPr>
            <a:r>
              <a:rPr lang="de-DE" dirty="0"/>
              <a:t>An Lehrkräfte und Lehrkräftebildeden:</a:t>
            </a:r>
          </a:p>
          <a:p>
            <a:r>
              <a:rPr lang="de-DE" dirty="0"/>
              <a:t>Wir laden Sie ein, unsere Materialien zu nutzen. Sie können Ihre Meinung an uns weiter geben, indem Sie die Materialien bewerten oder uns per E-Mail kontaktieren</a:t>
            </a:r>
          </a:p>
          <a:p>
            <a:pPr marL="0" lvl="0" indent="0">
              <a:buNone/>
            </a:pPr>
            <a:endParaRPr lang="de-DE" dirty="0"/>
          </a:p>
          <a:p>
            <a:pPr marL="0" lvl="0" indent="0">
              <a:buNone/>
            </a:pPr>
            <a:r>
              <a:rPr lang="de-DE" dirty="0"/>
              <a:t>An </a:t>
            </a:r>
            <a:r>
              <a:rPr lang="de-DE" dirty="0" err="1"/>
              <a:t>Forscher:innen</a:t>
            </a:r>
            <a:r>
              <a:rPr lang="de-DE" dirty="0"/>
              <a:t>:</a:t>
            </a:r>
          </a:p>
          <a:p>
            <a:pPr lvl="0"/>
            <a:r>
              <a:rPr lang="de-DE" dirty="0"/>
              <a:t>Wir freuen uns, wenn Sie uns Ihre Forschungssynthese zur Aufbereitung für die Praxis zukommen lassen möchten. Gerne berücksichtigen wir auch neue Studien, die unsere Aufbereitungen ergänzen. Bitte teilen Sie uns dies jederzeit mit. </a:t>
            </a:r>
          </a:p>
        </p:txBody>
      </p:sp>
    </p:spTree>
    <p:extLst>
      <p:ext uri="{BB962C8B-B14F-4D97-AF65-F5344CB8AC3E}">
        <p14:creationId xmlns:p14="http://schemas.microsoft.com/office/powerpoint/2010/main" val="3859077166"/>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87A8-FA00-C02D-3D70-9C41EC526F01}"/>
              </a:ext>
            </a:extLst>
          </p:cNvPr>
          <p:cNvSpPr>
            <a:spLocks noGrp="1"/>
          </p:cNvSpPr>
          <p:nvPr>
            <p:ph type="title"/>
          </p:nvPr>
        </p:nvSpPr>
        <p:spPr/>
        <p:txBody>
          <a:bodyPr/>
          <a:lstStyle/>
          <a:p>
            <a:r>
              <a:rPr lang="de-DE" dirty="0"/>
              <a:t>7. Wer ist duo und wie ist es finanziert?</a:t>
            </a:r>
          </a:p>
        </p:txBody>
      </p:sp>
      <p:sp>
        <p:nvSpPr>
          <p:cNvPr id="3" name="Content Placeholder 2">
            <a:extLst>
              <a:ext uri="{FF2B5EF4-FFF2-40B4-BE49-F238E27FC236}">
                <a16:creationId xmlns:a16="http://schemas.microsoft.com/office/drawing/2014/main" id="{8D7A3F94-0450-FE2D-F9DC-8135F3225790}"/>
              </a:ext>
            </a:extLst>
          </p:cNvPr>
          <p:cNvSpPr>
            <a:spLocks noGrp="1"/>
          </p:cNvSpPr>
          <p:nvPr>
            <p:ph idx="1"/>
          </p:nvPr>
        </p:nvSpPr>
        <p:spPr/>
        <p:txBody>
          <a:bodyPr vert="horz" lIns="91440" tIns="45720" rIns="91440" bIns="45720" rtlCol="0" anchor="t">
            <a:normAutofit/>
          </a:bodyPr>
          <a:lstStyle/>
          <a:p>
            <a:pPr marL="0" indent="0">
              <a:buNone/>
            </a:pPr>
            <a:r>
              <a:rPr lang="de-DE" dirty="0"/>
              <a:t>Wir sind das Team des Arbeitsbereichs Transfer und Professionalisierung des Tübingen Center </a:t>
            </a:r>
            <a:r>
              <a:rPr lang="de-DE" dirty="0" err="1"/>
              <a:t>For</a:t>
            </a:r>
            <a:r>
              <a:rPr lang="de-DE" dirty="0"/>
              <a:t> Digital Education. Wir werden von öffentlichen und privaten Institutionen finanziert. Wir stehen in keinerlei Verbindung zu Produkten oder Dienstleistungen, die in unseren Berichten erwähnt werden.</a:t>
            </a:r>
          </a:p>
        </p:txBody>
      </p:sp>
    </p:spTree>
    <p:extLst>
      <p:ext uri="{BB962C8B-B14F-4D97-AF65-F5344CB8AC3E}">
        <p14:creationId xmlns:p14="http://schemas.microsoft.com/office/powerpoint/2010/main" val="1715984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43D41-839C-82E5-03AF-B509C205F486}"/>
              </a:ext>
            </a:extLst>
          </p:cNvPr>
          <p:cNvSpPr>
            <a:spLocks noGrp="1"/>
          </p:cNvSpPr>
          <p:nvPr>
            <p:ph type="title"/>
          </p:nvPr>
        </p:nvSpPr>
        <p:spPr/>
        <p:txBody>
          <a:bodyPr>
            <a:normAutofit/>
          </a:bodyPr>
          <a:lstStyle/>
          <a:p>
            <a:r>
              <a:rPr lang="en-DE" dirty="0"/>
              <a:t>8. </a:t>
            </a:r>
            <a:r>
              <a:rPr lang="en-GB" dirty="0"/>
              <a:t>Interesse an </a:t>
            </a:r>
            <a:r>
              <a:rPr lang="en-GB" dirty="0" err="1"/>
              <a:t>weiterführenden</a:t>
            </a:r>
            <a:r>
              <a:rPr lang="en-GB" dirty="0"/>
              <a:t> </a:t>
            </a:r>
            <a:r>
              <a:rPr lang="en-GB" dirty="0" err="1"/>
              <a:t>Informationen</a:t>
            </a:r>
            <a:r>
              <a:rPr lang="en-GB" dirty="0"/>
              <a:t>?</a:t>
            </a:r>
            <a:endParaRPr lang="en-DE" dirty="0"/>
          </a:p>
        </p:txBody>
      </p:sp>
      <p:sp>
        <p:nvSpPr>
          <p:cNvPr id="3" name="Content Placeholder 2">
            <a:extLst>
              <a:ext uri="{FF2B5EF4-FFF2-40B4-BE49-F238E27FC236}">
                <a16:creationId xmlns:a16="http://schemas.microsoft.com/office/drawing/2014/main" id="{9ADCD336-5476-1E20-EB01-9FD11ABDA9A8}"/>
              </a:ext>
            </a:extLst>
          </p:cNvPr>
          <p:cNvSpPr>
            <a:spLocks noGrp="1"/>
          </p:cNvSpPr>
          <p:nvPr>
            <p:ph idx="1"/>
          </p:nvPr>
        </p:nvSpPr>
        <p:spPr/>
        <p:txBody>
          <a:bodyPr/>
          <a:lstStyle/>
          <a:p>
            <a:pPr lvl="0"/>
            <a:r>
              <a:rPr lang="en-GB" dirty="0" err="1"/>
              <a:t>Einladung</a:t>
            </a:r>
            <a:r>
              <a:rPr lang="en-GB" dirty="0"/>
              <a:t> </a:t>
            </a:r>
            <a:r>
              <a:rPr lang="en-GB" dirty="0" err="1"/>
              <a:t>zum</a:t>
            </a:r>
            <a:r>
              <a:rPr lang="en-GB" dirty="0"/>
              <a:t> Portal: Link</a:t>
            </a:r>
          </a:p>
          <a:p>
            <a:pPr marL="0" indent="0">
              <a:buNone/>
            </a:pPr>
            <a:endParaRPr lang="en-DE" dirty="0"/>
          </a:p>
        </p:txBody>
      </p:sp>
    </p:spTree>
    <p:extLst>
      <p:ext uri="{BB962C8B-B14F-4D97-AF65-F5344CB8AC3E}">
        <p14:creationId xmlns:p14="http://schemas.microsoft.com/office/powerpoint/2010/main" val="2204875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424</TotalTime>
  <Words>1482</Words>
  <Application>Microsoft Macintosh PowerPoint</Application>
  <PresentationFormat>Widescreen</PresentationFormat>
  <Paragraphs>140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Helvetica</vt:lpstr>
      <vt:lpstr>Office Theme</vt:lpstr>
      <vt:lpstr>duo – digital und offen</vt:lpstr>
      <vt:lpstr>1. „duo“ – digital und offen</vt:lpstr>
      <vt:lpstr>3. Andwendbare Materialien für Lehrkräfte und Fortbildende</vt:lpstr>
      <vt:lpstr>4.1 Kompaktberichte – wissenschaftlich fundiert und praxisnah aufbereitet</vt:lpstr>
      <vt:lpstr>4.2 „duo“- Materialien: Forschungshinweise</vt:lpstr>
      <vt:lpstr>4.3 „duo“- Materialien: Unterrichtsmaterialien</vt:lpstr>
      <vt:lpstr>4.4 „duo“- Materialien: Fortbildungskonzepte</vt:lpstr>
      <vt:lpstr>5. Wie finde ich die Materialien?</vt:lpstr>
      <vt:lpstr>6. Call to action: Nutzen, Erfahrungen teilen und Feedback</vt:lpstr>
      <vt:lpstr>7. Wer ist duo und wie ist es finanziert?</vt:lpstr>
      <vt:lpstr>8. Interesse an weiterführenden Informationen?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 Quixal Martinez</dc:creator>
  <cp:lastModifiedBy>Marti Quixal Martinez</cp:lastModifiedBy>
  <cp:revision>34</cp:revision>
  <dcterms:created xsi:type="dcterms:W3CDTF">2024-12-12T12:26:14Z</dcterms:created>
  <dcterms:modified xsi:type="dcterms:W3CDTF">2025-02-28T12:24:19Z</dcterms:modified>
</cp:coreProperties>
</file>